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Roboto 1" charset="1" panose="00000000000000000000"/>
      <p:regular r:id="rId17"/>
    </p:embeddedFont>
    <p:embeddedFont>
      <p:font typeface="Roboto 2" charset="1" panose="02000000000000000000"/>
      <p:regular r:id="rId18"/>
    </p:embeddedFont>
    <p:embeddedFont>
      <p:font typeface="Roboto 2 Bold" charset="1" panose="02000000000000000000"/>
      <p:regular r:id="rId19"/>
    </p:embeddedFont>
    <p:embeddedFont>
      <p:font typeface="Inter Medium" charset="1" panose="02000503000000020004"/>
      <p:regular r:id="rId20"/>
    </p:embeddedFont>
    <p:embeddedFont>
      <p:font typeface="Inter" charset="1" panose="020B050203000000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11" Target="../media/image70.png" Type="http://schemas.openxmlformats.org/officeDocument/2006/relationships/image"/><Relationship Id="rId12" Target="../media/image71.png" Type="http://schemas.openxmlformats.org/officeDocument/2006/relationships/image"/><Relationship Id="rId13" Target="../media/image72.png" Type="http://schemas.openxmlformats.org/officeDocument/2006/relationships/image"/><Relationship Id="rId14" Target="../media/image73.jpeg" Type="http://schemas.openxmlformats.org/officeDocument/2006/relationships/image"/><Relationship Id="rId15" Target="../media/image74.png" Type="http://schemas.openxmlformats.org/officeDocument/2006/relationships/image"/><Relationship Id="rId16" Target="../media/image75.png" Type="http://schemas.openxmlformats.org/officeDocument/2006/relationships/image"/><Relationship Id="rId17" Target="../media/image76.png" Type="http://schemas.openxmlformats.org/officeDocument/2006/relationships/image"/><Relationship Id="rId18" Target="../media/image77.png" Type="http://schemas.openxmlformats.org/officeDocument/2006/relationships/image"/><Relationship Id="rId19" Target="../media/image78.png" Type="http://schemas.openxmlformats.org/officeDocument/2006/relationships/image"/><Relationship Id="rId2" Target="../media/image3.png" Type="http://schemas.openxmlformats.org/officeDocument/2006/relationships/image"/><Relationship Id="rId20" Target="../media/image79.svg" Type="http://schemas.openxmlformats.org/officeDocument/2006/relationships/image"/><Relationship Id="rId21" Target="../media/image80.png" Type="http://schemas.openxmlformats.org/officeDocument/2006/relationships/image"/><Relationship Id="rId22" Target="../media/image81.png" Type="http://schemas.openxmlformats.org/officeDocument/2006/relationships/image"/><Relationship Id="rId23" Target="../media/image82.png" Type="http://schemas.openxmlformats.org/officeDocument/2006/relationships/image"/><Relationship Id="rId24" Target="../media/image83.png" Type="http://schemas.openxmlformats.org/officeDocument/2006/relationships/image"/><Relationship Id="rId25" Target="../media/image84.png" Type="http://schemas.openxmlformats.org/officeDocument/2006/relationships/image"/><Relationship Id="rId26" Target="../media/image85.png" Type="http://schemas.openxmlformats.org/officeDocument/2006/relationships/image"/><Relationship Id="rId27" Target="../media/image86.png" Type="http://schemas.openxmlformats.org/officeDocument/2006/relationships/image"/><Relationship Id="rId28" Target="../media/image87.png" Type="http://schemas.openxmlformats.org/officeDocument/2006/relationships/image"/><Relationship Id="rId29" Target="../media/image88.png" Type="http://schemas.openxmlformats.org/officeDocument/2006/relationships/image"/><Relationship Id="rId3" Target="../media/image62.jpeg" Type="http://schemas.openxmlformats.org/officeDocument/2006/relationships/image"/><Relationship Id="rId30" Target="../media/image89.png" Type="http://schemas.openxmlformats.org/officeDocument/2006/relationships/image"/><Relationship Id="rId31" Target="../media/image90.png" Type="http://schemas.openxmlformats.org/officeDocument/2006/relationships/image"/><Relationship Id="rId32" Target="../media/image91.png" Type="http://schemas.openxmlformats.org/officeDocument/2006/relationships/image"/><Relationship Id="rId33" Target="../media/image92.svg" Type="http://schemas.openxmlformats.org/officeDocument/2006/relationships/image"/><Relationship Id="rId4" Target="../media/image63.png" Type="http://schemas.openxmlformats.org/officeDocument/2006/relationships/image"/><Relationship Id="rId5" Target="../media/image64.png" Type="http://schemas.openxmlformats.org/officeDocument/2006/relationships/image"/><Relationship Id="rId6" Target="../media/image65.png" Type="http://schemas.openxmlformats.org/officeDocument/2006/relationships/image"/><Relationship Id="rId7" Target="../media/image66.png" Type="http://schemas.openxmlformats.org/officeDocument/2006/relationships/image"/><Relationship Id="rId8" Target="../media/image67.png" Type="http://schemas.openxmlformats.org/officeDocument/2006/relationships/image"/><Relationship Id="rId9" Target="../media/image6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transilvaniabroker.ro" TargetMode="External" Type="http://schemas.openxmlformats.org/officeDocument/2006/relationships/hyperlink"/><Relationship Id="rId2" Target="../media/image93.jpeg" Type="http://schemas.openxmlformats.org/officeDocument/2006/relationships/image"/><Relationship Id="rId3" Target="../media/image94.png" Type="http://schemas.openxmlformats.org/officeDocument/2006/relationships/image"/><Relationship Id="rId4" Target="../media/image95.svg" Type="http://schemas.openxmlformats.org/officeDocument/2006/relationships/image"/><Relationship Id="rId5" Target="../media/image3.png" Type="http://schemas.openxmlformats.org/officeDocument/2006/relationships/image"/><Relationship Id="rId6" Target="../media/image96.png" Type="http://schemas.openxmlformats.org/officeDocument/2006/relationships/image"/><Relationship Id="rId7" Target="../media/image97.svg" Type="http://schemas.openxmlformats.org/officeDocument/2006/relationships/image"/><Relationship Id="rId8" Target="../media/image98.png" Type="http://schemas.openxmlformats.org/officeDocument/2006/relationships/image"/><Relationship Id="rId9" Target="../media/image9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32.png" Type="http://schemas.openxmlformats.org/officeDocument/2006/relationships/image"/><Relationship Id="rId12" Target="../media/image33.svg" Type="http://schemas.openxmlformats.org/officeDocument/2006/relationships/image"/><Relationship Id="rId13" Target="../media/image34.png" Type="http://schemas.openxmlformats.org/officeDocument/2006/relationships/image"/><Relationship Id="rId14" Target="../media/image35.svg" Type="http://schemas.openxmlformats.org/officeDocument/2006/relationships/image"/><Relationship Id="rId15" Target="../media/image36.png" Type="http://schemas.openxmlformats.org/officeDocument/2006/relationships/image"/><Relationship Id="rId16" Target="../media/image37.svg" Type="http://schemas.openxmlformats.org/officeDocument/2006/relationships/image"/><Relationship Id="rId17" Target="../media/image38.png" Type="http://schemas.openxmlformats.org/officeDocument/2006/relationships/image"/><Relationship Id="rId18" Target="../media/image39.svg" Type="http://schemas.openxmlformats.org/officeDocument/2006/relationships/image"/><Relationship Id="rId19" Target="../media/image40.png" Type="http://schemas.openxmlformats.org/officeDocument/2006/relationships/image"/><Relationship Id="rId2" Target="../media/image3.png" Type="http://schemas.openxmlformats.org/officeDocument/2006/relationships/image"/><Relationship Id="rId20" Target="../media/image41.sv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50.png" Type="http://schemas.openxmlformats.org/officeDocument/2006/relationships/image"/><Relationship Id="rId12" Target="../media/image51.sv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15" Target="../media/image54.jpe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3.pn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jpeg" Type="http://schemas.openxmlformats.org/officeDocument/2006/relationships/image"/><Relationship Id="rId3" Target="../media/image3.pn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60.png" Type="http://schemas.openxmlformats.org/officeDocument/2006/relationships/image"/><Relationship Id="rId9" Target="../media/image6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76963" y="1432395"/>
            <a:ext cx="343740" cy="47625"/>
            <a:chOff x="0" y="0"/>
            <a:chExt cx="90532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975" y="3178785"/>
            <a:ext cx="3842044" cy="699841"/>
            <a:chOff x="0" y="0"/>
            <a:chExt cx="1011896" cy="1843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1896" cy="184320"/>
            </a:xfrm>
            <a:custGeom>
              <a:avLst/>
              <a:gdLst/>
              <a:ahLst/>
              <a:cxnLst/>
              <a:rect r="r" b="b" t="t" l="l"/>
              <a:pathLst>
                <a:path h="184320" w="1011896">
                  <a:moveTo>
                    <a:pt x="32241" y="0"/>
                  </a:moveTo>
                  <a:lnTo>
                    <a:pt x="979656" y="0"/>
                  </a:lnTo>
                  <a:cubicBezTo>
                    <a:pt x="988206" y="0"/>
                    <a:pt x="996407" y="3397"/>
                    <a:pt x="1002453" y="9443"/>
                  </a:cubicBezTo>
                  <a:cubicBezTo>
                    <a:pt x="1008500" y="15489"/>
                    <a:pt x="1011896" y="23690"/>
                    <a:pt x="1011896" y="32241"/>
                  </a:cubicBezTo>
                  <a:lnTo>
                    <a:pt x="1011896" y="152079"/>
                  </a:lnTo>
                  <a:cubicBezTo>
                    <a:pt x="1011896" y="160630"/>
                    <a:pt x="1008500" y="168831"/>
                    <a:pt x="1002453" y="174877"/>
                  </a:cubicBezTo>
                  <a:cubicBezTo>
                    <a:pt x="996407" y="180924"/>
                    <a:pt x="988206" y="184320"/>
                    <a:pt x="979656" y="184320"/>
                  </a:cubicBezTo>
                  <a:lnTo>
                    <a:pt x="32241" y="184320"/>
                  </a:lnTo>
                  <a:cubicBezTo>
                    <a:pt x="23690" y="184320"/>
                    <a:pt x="15489" y="180924"/>
                    <a:pt x="9443" y="174877"/>
                  </a:cubicBezTo>
                  <a:cubicBezTo>
                    <a:pt x="3397" y="168831"/>
                    <a:pt x="0" y="160630"/>
                    <a:pt x="0" y="152079"/>
                  </a:cubicBezTo>
                  <a:lnTo>
                    <a:pt x="0" y="32241"/>
                  </a:lnTo>
                  <a:cubicBezTo>
                    <a:pt x="0" y="23690"/>
                    <a:pt x="3397" y="15489"/>
                    <a:pt x="9443" y="9443"/>
                  </a:cubicBezTo>
                  <a:cubicBezTo>
                    <a:pt x="15489" y="3397"/>
                    <a:pt x="23690" y="0"/>
                    <a:pt x="32241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1011896" cy="2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36381" y="3316487"/>
            <a:ext cx="424437" cy="424437"/>
          </a:xfrm>
          <a:custGeom>
            <a:avLst/>
            <a:gdLst/>
            <a:ahLst/>
            <a:cxnLst/>
            <a:rect r="r" b="b" t="t" l="l"/>
            <a:pathLst>
              <a:path h="424437" w="424437">
                <a:moveTo>
                  <a:pt x="0" y="0"/>
                </a:moveTo>
                <a:lnTo>
                  <a:pt x="424437" y="0"/>
                </a:lnTo>
                <a:lnTo>
                  <a:pt x="424437" y="424437"/>
                </a:lnTo>
                <a:lnTo>
                  <a:pt x="0" y="424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347692" y="1963128"/>
            <a:ext cx="7028533" cy="8098166"/>
          </a:xfrm>
          <a:custGeom>
            <a:avLst/>
            <a:gdLst/>
            <a:ahLst/>
            <a:cxnLst/>
            <a:rect r="r" b="b" t="t" l="l"/>
            <a:pathLst>
              <a:path h="8098166" w="7028533">
                <a:moveTo>
                  <a:pt x="0" y="0"/>
                </a:moveTo>
                <a:lnTo>
                  <a:pt x="7028533" y="0"/>
                </a:lnTo>
                <a:lnTo>
                  <a:pt x="7028533" y="8098166"/>
                </a:lnTo>
                <a:lnTo>
                  <a:pt x="0" y="80981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71975" y="4047515"/>
            <a:ext cx="8372826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59"/>
              </a:lnSpc>
            </a:pPr>
            <a:r>
              <a:rPr lang="en-US" sz="7799" spc="-288">
                <a:solidFill>
                  <a:srgbClr val="2B2B2B"/>
                </a:solidFill>
                <a:latin typeface="Roboto 1"/>
                <a:ea typeface="Roboto 1"/>
                <a:cs typeface="Roboto 1"/>
                <a:sym typeface="Roboto 1"/>
              </a:rPr>
              <a:t>Transilvania Broker de Asigurare S.A.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94579" y="3352493"/>
            <a:ext cx="2995511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spc="241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Profilul companiei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71975" y="6428765"/>
            <a:ext cx="807035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3500" b="true">
                <a:solidFill>
                  <a:srgbClr val="9EAB05"/>
                </a:solidFill>
                <a:latin typeface="Roboto 2 Bold"/>
                <a:ea typeface="Roboto 2 Bold"/>
                <a:cs typeface="Roboto 2 Bold"/>
                <a:sym typeface="Roboto 2 Bold"/>
              </a:rPr>
              <a:t>Partenerul tău de încredere în asigurări!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1975" y="8864600"/>
            <a:ext cx="6901032" cy="39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Ianuarie, 2026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5570" y="3624363"/>
            <a:ext cx="1434720" cy="764026"/>
          </a:xfrm>
          <a:custGeom>
            <a:avLst/>
            <a:gdLst/>
            <a:ahLst/>
            <a:cxnLst/>
            <a:rect r="r" b="b" t="t" l="l"/>
            <a:pathLst>
              <a:path h="764026" w="1434720">
                <a:moveTo>
                  <a:pt x="0" y="0"/>
                </a:moveTo>
                <a:lnTo>
                  <a:pt x="1434720" y="0"/>
                </a:lnTo>
                <a:lnTo>
                  <a:pt x="1434720" y="764026"/>
                </a:lnTo>
                <a:lnTo>
                  <a:pt x="0" y="764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34402" y="3501033"/>
            <a:ext cx="1773511" cy="1056003"/>
          </a:xfrm>
          <a:custGeom>
            <a:avLst/>
            <a:gdLst/>
            <a:ahLst/>
            <a:cxnLst/>
            <a:rect r="r" b="b" t="t" l="l"/>
            <a:pathLst>
              <a:path h="1056003" w="1773511">
                <a:moveTo>
                  <a:pt x="0" y="0"/>
                </a:moveTo>
                <a:lnTo>
                  <a:pt x="1773511" y="0"/>
                </a:lnTo>
                <a:lnTo>
                  <a:pt x="1773511" y="1056003"/>
                </a:lnTo>
                <a:lnTo>
                  <a:pt x="0" y="1056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2959" r="-1733" b="-3789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97583" y="3658232"/>
            <a:ext cx="2669781" cy="741606"/>
          </a:xfrm>
          <a:custGeom>
            <a:avLst/>
            <a:gdLst/>
            <a:ahLst/>
            <a:cxnLst/>
            <a:rect r="r" b="b" t="t" l="l"/>
            <a:pathLst>
              <a:path h="741606" w="2669781">
                <a:moveTo>
                  <a:pt x="0" y="0"/>
                </a:moveTo>
                <a:lnTo>
                  <a:pt x="2669780" y="0"/>
                </a:lnTo>
                <a:lnTo>
                  <a:pt x="2669780" y="741606"/>
                </a:lnTo>
                <a:lnTo>
                  <a:pt x="0" y="7416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98522" y="3681129"/>
            <a:ext cx="2200767" cy="718709"/>
          </a:xfrm>
          <a:custGeom>
            <a:avLst/>
            <a:gdLst/>
            <a:ahLst/>
            <a:cxnLst/>
            <a:rect r="r" b="b" t="t" l="l"/>
            <a:pathLst>
              <a:path h="718709" w="2200767">
                <a:moveTo>
                  <a:pt x="0" y="0"/>
                </a:moveTo>
                <a:lnTo>
                  <a:pt x="2200767" y="0"/>
                </a:lnTo>
                <a:lnTo>
                  <a:pt x="2200767" y="718709"/>
                </a:lnTo>
                <a:lnTo>
                  <a:pt x="0" y="7187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11565" r="-3262" b="-10463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24538" y="3678387"/>
            <a:ext cx="2018396" cy="655979"/>
          </a:xfrm>
          <a:custGeom>
            <a:avLst/>
            <a:gdLst/>
            <a:ahLst/>
            <a:cxnLst/>
            <a:rect r="r" b="b" t="t" l="l"/>
            <a:pathLst>
              <a:path h="655979" w="2018396">
                <a:moveTo>
                  <a:pt x="0" y="0"/>
                </a:moveTo>
                <a:lnTo>
                  <a:pt x="2018397" y="0"/>
                </a:lnTo>
                <a:lnTo>
                  <a:pt x="2018397" y="655978"/>
                </a:lnTo>
                <a:lnTo>
                  <a:pt x="0" y="655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15041" y="3287471"/>
            <a:ext cx="2516167" cy="1437810"/>
          </a:xfrm>
          <a:custGeom>
            <a:avLst/>
            <a:gdLst/>
            <a:ahLst/>
            <a:cxnLst/>
            <a:rect r="r" b="b" t="t" l="l"/>
            <a:pathLst>
              <a:path h="1437810" w="2516167">
                <a:moveTo>
                  <a:pt x="0" y="0"/>
                </a:moveTo>
                <a:lnTo>
                  <a:pt x="2516166" y="0"/>
                </a:lnTo>
                <a:lnTo>
                  <a:pt x="2516166" y="1437810"/>
                </a:lnTo>
                <a:lnTo>
                  <a:pt x="0" y="14378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02657" y="3678387"/>
            <a:ext cx="2428954" cy="652781"/>
          </a:xfrm>
          <a:custGeom>
            <a:avLst/>
            <a:gdLst/>
            <a:ahLst/>
            <a:cxnLst/>
            <a:rect r="r" b="b" t="t" l="l"/>
            <a:pathLst>
              <a:path h="652781" w="2428954">
                <a:moveTo>
                  <a:pt x="0" y="0"/>
                </a:moveTo>
                <a:lnTo>
                  <a:pt x="2428954" y="0"/>
                </a:lnTo>
                <a:lnTo>
                  <a:pt x="2428954" y="652781"/>
                </a:lnTo>
                <a:lnTo>
                  <a:pt x="0" y="6527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17383" y="5018037"/>
            <a:ext cx="1965589" cy="701614"/>
          </a:xfrm>
          <a:custGeom>
            <a:avLst/>
            <a:gdLst/>
            <a:ahLst/>
            <a:cxnLst/>
            <a:rect r="r" b="b" t="t" l="l"/>
            <a:pathLst>
              <a:path h="701614" w="1965589">
                <a:moveTo>
                  <a:pt x="0" y="0"/>
                </a:moveTo>
                <a:lnTo>
                  <a:pt x="1965589" y="0"/>
                </a:lnTo>
                <a:lnTo>
                  <a:pt x="1965589" y="701614"/>
                </a:lnTo>
                <a:lnTo>
                  <a:pt x="0" y="701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438614" y="5000952"/>
            <a:ext cx="2044495" cy="874320"/>
          </a:xfrm>
          <a:custGeom>
            <a:avLst/>
            <a:gdLst/>
            <a:ahLst/>
            <a:cxnLst/>
            <a:rect r="r" b="b" t="t" l="l"/>
            <a:pathLst>
              <a:path h="874320" w="2044495">
                <a:moveTo>
                  <a:pt x="0" y="0"/>
                </a:moveTo>
                <a:lnTo>
                  <a:pt x="2044495" y="0"/>
                </a:lnTo>
                <a:lnTo>
                  <a:pt x="2044495" y="874320"/>
                </a:lnTo>
                <a:lnTo>
                  <a:pt x="0" y="874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667301" y="4978158"/>
            <a:ext cx="2197612" cy="774396"/>
          </a:xfrm>
          <a:custGeom>
            <a:avLst/>
            <a:gdLst/>
            <a:ahLst/>
            <a:cxnLst/>
            <a:rect r="r" b="b" t="t" l="l"/>
            <a:pathLst>
              <a:path h="774396" w="2197612">
                <a:moveTo>
                  <a:pt x="0" y="0"/>
                </a:moveTo>
                <a:lnTo>
                  <a:pt x="2197612" y="0"/>
                </a:lnTo>
                <a:lnTo>
                  <a:pt x="2197612" y="774396"/>
                </a:lnTo>
                <a:lnTo>
                  <a:pt x="0" y="7743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191706" y="5090416"/>
            <a:ext cx="2173328" cy="584625"/>
          </a:xfrm>
          <a:custGeom>
            <a:avLst/>
            <a:gdLst/>
            <a:ahLst/>
            <a:cxnLst/>
            <a:rect r="r" b="b" t="t" l="l"/>
            <a:pathLst>
              <a:path h="584625" w="2173328">
                <a:moveTo>
                  <a:pt x="0" y="0"/>
                </a:moveTo>
                <a:lnTo>
                  <a:pt x="2173327" y="0"/>
                </a:lnTo>
                <a:lnTo>
                  <a:pt x="2173327" y="584625"/>
                </a:lnTo>
                <a:lnTo>
                  <a:pt x="0" y="584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649433" y="4828561"/>
            <a:ext cx="1140932" cy="1140932"/>
          </a:xfrm>
          <a:custGeom>
            <a:avLst/>
            <a:gdLst/>
            <a:ahLst/>
            <a:cxnLst/>
            <a:rect r="r" b="b" t="t" l="l"/>
            <a:pathLst>
              <a:path h="1140932" w="1140932">
                <a:moveTo>
                  <a:pt x="0" y="0"/>
                </a:moveTo>
                <a:lnTo>
                  <a:pt x="1140932" y="0"/>
                </a:lnTo>
                <a:lnTo>
                  <a:pt x="1140932" y="1140932"/>
                </a:lnTo>
                <a:lnTo>
                  <a:pt x="0" y="11409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076115" y="4931967"/>
            <a:ext cx="2606723" cy="1012290"/>
          </a:xfrm>
          <a:custGeom>
            <a:avLst/>
            <a:gdLst/>
            <a:ahLst/>
            <a:cxnLst/>
            <a:rect r="r" b="b" t="t" l="l"/>
            <a:pathLst>
              <a:path h="1012290" w="2606723">
                <a:moveTo>
                  <a:pt x="0" y="0"/>
                </a:moveTo>
                <a:lnTo>
                  <a:pt x="2606723" y="0"/>
                </a:lnTo>
                <a:lnTo>
                  <a:pt x="2606723" y="1012290"/>
                </a:lnTo>
                <a:lnTo>
                  <a:pt x="0" y="10122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94167" r="0" b="-14521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690669" y="5054618"/>
            <a:ext cx="2375787" cy="766986"/>
          </a:xfrm>
          <a:custGeom>
            <a:avLst/>
            <a:gdLst/>
            <a:ahLst/>
            <a:cxnLst/>
            <a:rect r="r" b="b" t="t" l="l"/>
            <a:pathLst>
              <a:path h="766986" w="2375787">
                <a:moveTo>
                  <a:pt x="0" y="0"/>
                </a:moveTo>
                <a:lnTo>
                  <a:pt x="2375788" y="0"/>
                </a:lnTo>
                <a:lnTo>
                  <a:pt x="2375788" y="766987"/>
                </a:lnTo>
                <a:lnTo>
                  <a:pt x="0" y="7669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10300" t="-39082" r="-10744" b="-60235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6135729"/>
            <a:ext cx="1233089" cy="1302142"/>
          </a:xfrm>
          <a:custGeom>
            <a:avLst/>
            <a:gdLst/>
            <a:ahLst/>
            <a:cxnLst/>
            <a:rect r="r" b="b" t="t" l="l"/>
            <a:pathLst>
              <a:path h="1302142" w="1233089">
                <a:moveTo>
                  <a:pt x="0" y="0"/>
                </a:moveTo>
                <a:lnTo>
                  <a:pt x="1233089" y="0"/>
                </a:lnTo>
                <a:lnTo>
                  <a:pt x="1233089" y="1302142"/>
                </a:lnTo>
                <a:lnTo>
                  <a:pt x="0" y="130214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378550" y="6302868"/>
            <a:ext cx="1540949" cy="1026047"/>
          </a:xfrm>
          <a:custGeom>
            <a:avLst/>
            <a:gdLst/>
            <a:ahLst/>
            <a:cxnLst/>
            <a:rect r="r" b="b" t="t" l="l"/>
            <a:pathLst>
              <a:path h="1026047" w="1540949">
                <a:moveTo>
                  <a:pt x="0" y="0"/>
                </a:moveTo>
                <a:lnTo>
                  <a:pt x="1540949" y="0"/>
                </a:lnTo>
                <a:lnTo>
                  <a:pt x="1540949" y="1026046"/>
                </a:lnTo>
                <a:lnTo>
                  <a:pt x="0" y="102604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321037" y="6515523"/>
            <a:ext cx="2263927" cy="599564"/>
          </a:xfrm>
          <a:custGeom>
            <a:avLst/>
            <a:gdLst/>
            <a:ahLst/>
            <a:cxnLst/>
            <a:rect r="r" b="b" t="t" l="l"/>
            <a:pathLst>
              <a:path h="599564" w="2263927">
                <a:moveTo>
                  <a:pt x="0" y="0"/>
                </a:moveTo>
                <a:lnTo>
                  <a:pt x="2263927" y="0"/>
                </a:lnTo>
                <a:lnTo>
                  <a:pt x="2263927" y="599564"/>
                </a:lnTo>
                <a:lnTo>
                  <a:pt x="0" y="59956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899289" y="6534064"/>
            <a:ext cx="2379080" cy="696996"/>
          </a:xfrm>
          <a:custGeom>
            <a:avLst/>
            <a:gdLst/>
            <a:ahLst/>
            <a:cxnLst/>
            <a:rect r="r" b="b" t="t" l="l"/>
            <a:pathLst>
              <a:path h="696996" w="2379080">
                <a:moveTo>
                  <a:pt x="0" y="0"/>
                </a:moveTo>
                <a:lnTo>
                  <a:pt x="2379080" y="0"/>
                </a:lnTo>
                <a:lnTo>
                  <a:pt x="2379080" y="696997"/>
                </a:lnTo>
                <a:lnTo>
                  <a:pt x="0" y="69699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515109" y="6484961"/>
            <a:ext cx="1704790" cy="681321"/>
          </a:xfrm>
          <a:custGeom>
            <a:avLst/>
            <a:gdLst/>
            <a:ahLst/>
            <a:cxnLst/>
            <a:rect r="r" b="b" t="t" l="l"/>
            <a:pathLst>
              <a:path h="681321" w="1704790">
                <a:moveTo>
                  <a:pt x="0" y="0"/>
                </a:moveTo>
                <a:lnTo>
                  <a:pt x="1704790" y="0"/>
                </a:lnTo>
                <a:lnTo>
                  <a:pt x="1704790" y="681321"/>
                </a:lnTo>
                <a:lnTo>
                  <a:pt x="0" y="68132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538329" y="6336608"/>
            <a:ext cx="2074491" cy="992306"/>
          </a:xfrm>
          <a:custGeom>
            <a:avLst/>
            <a:gdLst/>
            <a:ahLst/>
            <a:cxnLst/>
            <a:rect r="r" b="b" t="t" l="l"/>
            <a:pathLst>
              <a:path h="992306" w="2074491">
                <a:moveTo>
                  <a:pt x="0" y="0"/>
                </a:moveTo>
                <a:lnTo>
                  <a:pt x="2074490" y="0"/>
                </a:lnTo>
                <a:lnTo>
                  <a:pt x="2074490" y="992306"/>
                </a:lnTo>
                <a:lnTo>
                  <a:pt x="0" y="99230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-54007" r="0" b="-55049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928204" y="6396402"/>
            <a:ext cx="2007254" cy="872719"/>
          </a:xfrm>
          <a:custGeom>
            <a:avLst/>
            <a:gdLst/>
            <a:ahLst/>
            <a:cxnLst/>
            <a:rect r="r" b="b" t="t" l="l"/>
            <a:pathLst>
              <a:path h="872719" w="2007254">
                <a:moveTo>
                  <a:pt x="0" y="0"/>
                </a:moveTo>
                <a:lnTo>
                  <a:pt x="2007254" y="0"/>
                </a:lnTo>
                <a:lnTo>
                  <a:pt x="2007254" y="872719"/>
                </a:lnTo>
                <a:lnTo>
                  <a:pt x="0" y="87271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249783" y="6302868"/>
            <a:ext cx="1703176" cy="1090032"/>
          </a:xfrm>
          <a:custGeom>
            <a:avLst/>
            <a:gdLst/>
            <a:ahLst/>
            <a:cxnLst/>
            <a:rect r="r" b="b" t="t" l="l"/>
            <a:pathLst>
              <a:path h="1090032" w="1703176">
                <a:moveTo>
                  <a:pt x="0" y="0"/>
                </a:moveTo>
                <a:lnTo>
                  <a:pt x="1703175" y="0"/>
                </a:lnTo>
                <a:lnTo>
                  <a:pt x="1703175" y="1090032"/>
                </a:lnTo>
                <a:lnTo>
                  <a:pt x="0" y="109003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45570" y="7599796"/>
            <a:ext cx="1659777" cy="1503586"/>
          </a:xfrm>
          <a:custGeom>
            <a:avLst/>
            <a:gdLst/>
            <a:ahLst/>
            <a:cxnLst/>
            <a:rect r="r" b="b" t="t" l="l"/>
            <a:pathLst>
              <a:path h="1503586" w="1659777">
                <a:moveTo>
                  <a:pt x="0" y="0"/>
                </a:moveTo>
                <a:lnTo>
                  <a:pt x="1659777" y="0"/>
                </a:lnTo>
                <a:lnTo>
                  <a:pt x="1659777" y="1503586"/>
                </a:lnTo>
                <a:lnTo>
                  <a:pt x="0" y="15035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-212" b="-10622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905507" y="8202560"/>
            <a:ext cx="2632689" cy="674641"/>
          </a:xfrm>
          <a:custGeom>
            <a:avLst/>
            <a:gdLst/>
            <a:ahLst/>
            <a:cxnLst/>
            <a:rect r="r" b="b" t="t" l="l"/>
            <a:pathLst>
              <a:path h="674641" w="2632689">
                <a:moveTo>
                  <a:pt x="0" y="0"/>
                </a:moveTo>
                <a:lnTo>
                  <a:pt x="2632689" y="0"/>
                </a:lnTo>
                <a:lnTo>
                  <a:pt x="2632689" y="674641"/>
                </a:lnTo>
                <a:lnTo>
                  <a:pt x="0" y="67464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630525" y="7976447"/>
            <a:ext cx="2173328" cy="1023486"/>
          </a:xfrm>
          <a:custGeom>
            <a:avLst/>
            <a:gdLst/>
            <a:ahLst/>
            <a:cxnLst/>
            <a:rect r="r" b="b" t="t" l="l"/>
            <a:pathLst>
              <a:path h="1023486" w="2173328">
                <a:moveTo>
                  <a:pt x="0" y="0"/>
                </a:moveTo>
                <a:lnTo>
                  <a:pt x="2173328" y="0"/>
                </a:lnTo>
                <a:lnTo>
                  <a:pt x="2173328" y="1023485"/>
                </a:lnTo>
                <a:lnTo>
                  <a:pt x="0" y="102348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057694" y="7955564"/>
            <a:ext cx="1584302" cy="1045640"/>
          </a:xfrm>
          <a:custGeom>
            <a:avLst/>
            <a:gdLst/>
            <a:ahLst/>
            <a:cxnLst/>
            <a:rect r="r" b="b" t="t" l="l"/>
            <a:pathLst>
              <a:path h="1045640" w="1584302">
                <a:moveTo>
                  <a:pt x="0" y="0"/>
                </a:moveTo>
                <a:lnTo>
                  <a:pt x="1584302" y="0"/>
                </a:lnTo>
                <a:lnTo>
                  <a:pt x="1584302" y="1045639"/>
                </a:lnTo>
                <a:lnTo>
                  <a:pt x="0" y="104563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16057" t="-20608" r="-15829" b="-18356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816070" y="7935860"/>
            <a:ext cx="1846495" cy="1032449"/>
          </a:xfrm>
          <a:custGeom>
            <a:avLst/>
            <a:gdLst/>
            <a:ahLst/>
            <a:cxnLst/>
            <a:rect r="r" b="b" t="t" l="l"/>
            <a:pathLst>
              <a:path h="1032449" w="1846495">
                <a:moveTo>
                  <a:pt x="0" y="0"/>
                </a:moveTo>
                <a:lnTo>
                  <a:pt x="1846495" y="0"/>
                </a:lnTo>
                <a:lnTo>
                  <a:pt x="1846495" y="1032449"/>
                </a:lnTo>
                <a:lnTo>
                  <a:pt x="0" y="103244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22676" t="-36276" r="-20035" b="-44182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1958217" y="8181049"/>
            <a:ext cx="2903958" cy="542072"/>
          </a:xfrm>
          <a:custGeom>
            <a:avLst/>
            <a:gdLst/>
            <a:ahLst/>
            <a:cxnLst/>
            <a:rect r="r" b="b" t="t" l="l"/>
            <a:pathLst>
              <a:path h="542072" w="2903958">
                <a:moveTo>
                  <a:pt x="0" y="0"/>
                </a:moveTo>
                <a:lnTo>
                  <a:pt x="2903958" y="0"/>
                </a:lnTo>
                <a:lnTo>
                  <a:pt x="2903958" y="542072"/>
                </a:lnTo>
                <a:lnTo>
                  <a:pt x="0" y="542072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5287412" y="7959206"/>
            <a:ext cx="1287806" cy="985757"/>
          </a:xfrm>
          <a:custGeom>
            <a:avLst/>
            <a:gdLst/>
            <a:ahLst/>
            <a:cxnLst/>
            <a:rect r="r" b="b" t="t" l="l"/>
            <a:pathLst>
              <a:path h="985757" w="1287806">
                <a:moveTo>
                  <a:pt x="0" y="0"/>
                </a:moveTo>
                <a:lnTo>
                  <a:pt x="1287806" y="0"/>
                </a:lnTo>
                <a:lnTo>
                  <a:pt x="1287806" y="985757"/>
                </a:lnTo>
                <a:lnTo>
                  <a:pt x="0" y="98575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271975" y="2203721"/>
            <a:ext cx="754968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Partenerii noștri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6595402" y="1384770"/>
            <a:ext cx="343740" cy="47625"/>
            <a:chOff x="0" y="0"/>
            <a:chExt cx="90532" cy="125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5437" y="2355537"/>
            <a:ext cx="5163863" cy="6760873"/>
            <a:chOff x="0" y="0"/>
            <a:chExt cx="800017" cy="10474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0017" cy="1047436"/>
            </a:xfrm>
            <a:custGeom>
              <a:avLst/>
              <a:gdLst/>
              <a:ahLst/>
              <a:cxnLst/>
              <a:rect r="r" b="b" t="t" l="l"/>
              <a:pathLst>
                <a:path h="1047436" w="800017">
                  <a:moveTo>
                    <a:pt x="71964" y="0"/>
                  </a:moveTo>
                  <a:lnTo>
                    <a:pt x="728054" y="0"/>
                  </a:lnTo>
                  <a:cubicBezTo>
                    <a:pt x="767798" y="0"/>
                    <a:pt x="800017" y="32219"/>
                    <a:pt x="800017" y="71964"/>
                  </a:cubicBezTo>
                  <a:lnTo>
                    <a:pt x="800017" y="975472"/>
                  </a:lnTo>
                  <a:cubicBezTo>
                    <a:pt x="800017" y="1015217"/>
                    <a:pt x="767798" y="1047436"/>
                    <a:pt x="728054" y="1047436"/>
                  </a:cubicBezTo>
                  <a:lnTo>
                    <a:pt x="71964" y="1047436"/>
                  </a:lnTo>
                  <a:cubicBezTo>
                    <a:pt x="32219" y="1047436"/>
                    <a:pt x="0" y="1015217"/>
                    <a:pt x="0" y="975472"/>
                  </a:cubicBezTo>
                  <a:lnTo>
                    <a:pt x="0" y="71964"/>
                  </a:lnTo>
                  <a:cubicBezTo>
                    <a:pt x="0" y="32219"/>
                    <a:pt x="32219" y="0"/>
                    <a:pt x="71964" y="0"/>
                  </a:cubicBezTo>
                  <a:close/>
                </a:path>
              </a:pathLst>
            </a:custGeom>
            <a:blipFill>
              <a:blip r:embed="rId2"/>
              <a:stretch>
                <a:fillRect l="-48256" t="0" r="-4825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442271" y="3074059"/>
            <a:ext cx="4469172" cy="5323829"/>
            <a:chOff x="0" y="0"/>
            <a:chExt cx="1177066" cy="14021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77066" cy="1402161"/>
            </a:xfrm>
            <a:custGeom>
              <a:avLst/>
              <a:gdLst/>
              <a:ahLst/>
              <a:cxnLst/>
              <a:rect r="r" b="b" t="t" l="l"/>
              <a:pathLst>
                <a:path h="1402161" w="1177066">
                  <a:moveTo>
                    <a:pt x="83150" y="0"/>
                  </a:moveTo>
                  <a:lnTo>
                    <a:pt x="1093916" y="0"/>
                  </a:lnTo>
                  <a:cubicBezTo>
                    <a:pt x="1139838" y="0"/>
                    <a:pt x="1177066" y="37228"/>
                    <a:pt x="1177066" y="83150"/>
                  </a:cubicBezTo>
                  <a:lnTo>
                    <a:pt x="1177066" y="1319010"/>
                  </a:lnTo>
                  <a:cubicBezTo>
                    <a:pt x="1177066" y="1364933"/>
                    <a:pt x="1139838" y="1402161"/>
                    <a:pt x="1093916" y="1402161"/>
                  </a:cubicBezTo>
                  <a:lnTo>
                    <a:pt x="83150" y="1402161"/>
                  </a:lnTo>
                  <a:cubicBezTo>
                    <a:pt x="37228" y="1402161"/>
                    <a:pt x="0" y="1364933"/>
                    <a:pt x="0" y="1319010"/>
                  </a:cubicBezTo>
                  <a:lnTo>
                    <a:pt x="0" y="83150"/>
                  </a:lnTo>
                  <a:cubicBezTo>
                    <a:pt x="0" y="37228"/>
                    <a:pt x="37228" y="0"/>
                    <a:pt x="83150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1177066" cy="14783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>
            <a:off x="7819324" y="4872351"/>
            <a:ext cx="3366070" cy="0"/>
          </a:xfrm>
          <a:prstGeom prst="line">
            <a:avLst/>
          </a:prstGeom>
          <a:ln cap="flat" w="9525">
            <a:solidFill>
              <a:srgbClr val="2B2B2B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7819306" y="6599597"/>
            <a:ext cx="3366087" cy="0"/>
          </a:xfrm>
          <a:prstGeom prst="line">
            <a:avLst/>
          </a:prstGeom>
          <a:ln cap="flat" w="9525">
            <a:solidFill>
              <a:srgbClr val="2B2B2B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819324" y="5660759"/>
            <a:ext cx="321881" cy="321881"/>
          </a:xfrm>
          <a:custGeom>
            <a:avLst/>
            <a:gdLst/>
            <a:ahLst/>
            <a:cxnLst/>
            <a:rect r="r" b="b" t="t" l="l"/>
            <a:pathLst>
              <a:path h="321881" w="321881">
                <a:moveTo>
                  <a:pt x="0" y="0"/>
                </a:moveTo>
                <a:lnTo>
                  <a:pt x="321880" y="0"/>
                </a:lnTo>
                <a:lnTo>
                  <a:pt x="321880" y="321881"/>
                </a:lnTo>
                <a:lnTo>
                  <a:pt x="0" y="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819324" y="7251132"/>
            <a:ext cx="321881" cy="321881"/>
          </a:xfrm>
          <a:custGeom>
            <a:avLst/>
            <a:gdLst/>
            <a:ahLst/>
            <a:cxnLst/>
            <a:rect r="r" b="b" t="t" l="l"/>
            <a:pathLst>
              <a:path h="321881" w="321881">
                <a:moveTo>
                  <a:pt x="0" y="0"/>
                </a:moveTo>
                <a:lnTo>
                  <a:pt x="321880" y="0"/>
                </a:lnTo>
                <a:lnTo>
                  <a:pt x="321880" y="321881"/>
                </a:lnTo>
                <a:lnTo>
                  <a:pt x="0" y="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805781" y="3843979"/>
            <a:ext cx="348966" cy="348966"/>
          </a:xfrm>
          <a:custGeom>
            <a:avLst/>
            <a:gdLst/>
            <a:ahLst/>
            <a:cxnLst/>
            <a:rect r="r" b="b" t="t" l="l"/>
            <a:pathLst>
              <a:path h="348966" w="348966">
                <a:moveTo>
                  <a:pt x="0" y="0"/>
                </a:moveTo>
                <a:lnTo>
                  <a:pt x="348966" y="0"/>
                </a:lnTo>
                <a:lnTo>
                  <a:pt x="348966" y="348967"/>
                </a:lnTo>
                <a:lnTo>
                  <a:pt x="0" y="34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484111" y="4049081"/>
            <a:ext cx="2982440" cy="32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1700" u="sng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  <a:hlinkClick r:id="rId10" tooltip="https://www.transilvaniabroker.ro"/>
              </a:rPr>
              <a:t>www.transilvaniabroker.ro/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4111" y="3611573"/>
            <a:ext cx="2701282" cy="38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b="true">
                <a:solidFill>
                  <a:srgbClr val="2B2B2B"/>
                </a:solidFill>
                <a:latin typeface="Inter Medium"/>
                <a:ea typeface="Inter Medium"/>
                <a:cs typeface="Inter Medium"/>
                <a:sym typeface="Inter Medium"/>
              </a:rPr>
              <a:t>Site web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84111" y="7460967"/>
            <a:ext cx="2647217" cy="32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1700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0263 235 900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84111" y="7023459"/>
            <a:ext cx="2647217" cy="38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b="true">
                <a:solidFill>
                  <a:srgbClr val="2B2B2B"/>
                </a:solidFill>
                <a:latin typeface="Inter Medium"/>
                <a:ea typeface="Inter Medium"/>
                <a:cs typeface="Inter Medium"/>
                <a:sym typeface="Inter Medium"/>
              </a:rPr>
              <a:t>Telefon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84111" y="5755024"/>
            <a:ext cx="2982440" cy="32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1700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office@transilvaniabroker.ro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84111" y="5317516"/>
            <a:ext cx="2701282" cy="38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b="true">
                <a:solidFill>
                  <a:srgbClr val="2B2B2B"/>
                </a:solidFill>
                <a:latin typeface="Inter Medium"/>
                <a:ea typeface="Inter Medium"/>
                <a:cs typeface="Inter Medium"/>
                <a:sym typeface="Inter Medium"/>
              </a:rPr>
              <a:t>Email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0740" y="4031641"/>
            <a:ext cx="5774997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59"/>
              </a:lnSpc>
            </a:pPr>
            <a:r>
              <a:rPr lang="en-US" sz="7799" spc="-288">
                <a:solidFill>
                  <a:srgbClr val="2B2B2B"/>
                </a:solidFill>
                <a:latin typeface="Roboto 1"/>
                <a:ea typeface="Roboto 1"/>
                <a:cs typeface="Roboto 1"/>
                <a:sym typeface="Roboto 1"/>
              </a:rPr>
              <a:t>Îți mulțumim!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20740" y="5270515"/>
            <a:ext cx="6172227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3500" b="true">
                <a:solidFill>
                  <a:srgbClr val="9EAB05"/>
                </a:solidFill>
                <a:latin typeface="Roboto 2 Bold"/>
                <a:ea typeface="Roboto 2 Bold"/>
                <a:cs typeface="Roboto 2 Bold"/>
                <a:sym typeface="Roboto 2 Bold"/>
              </a:rPr>
              <a:t>Hai să construim împreună parteneriate de succes!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2076963" y="1432395"/>
            <a:ext cx="343740" cy="47625"/>
            <a:chOff x="0" y="0"/>
            <a:chExt cx="90532" cy="125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9258" y="2165592"/>
            <a:ext cx="5087071" cy="6087539"/>
            <a:chOff x="0" y="0"/>
            <a:chExt cx="858554" cy="10274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554" cy="1027405"/>
            </a:xfrm>
            <a:custGeom>
              <a:avLst/>
              <a:gdLst/>
              <a:ahLst/>
              <a:cxnLst/>
              <a:rect r="r" b="b" t="t" l="l"/>
              <a:pathLst>
                <a:path h="1027405" w="858554">
                  <a:moveTo>
                    <a:pt x="73050" y="0"/>
                  </a:moveTo>
                  <a:lnTo>
                    <a:pt x="785504" y="0"/>
                  </a:lnTo>
                  <a:cubicBezTo>
                    <a:pt x="825848" y="0"/>
                    <a:pt x="858554" y="32706"/>
                    <a:pt x="858554" y="73050"/>
                  </a:cubicBezTo>
                  <a:lnTo>
                    <a:pt x="858554" y="954354"/>
                  </a:lnTo>
                  <a:cubicBezTo>
                    <a:pt x="858554" y="994699"/>
                    <a:pt x="825848" y="1027405"/>
                    <a:pt x="785504" y="1027405"/>
                  </a:cubicBezTo>
                  <a:lnTo>
                    <a:pt x="73050" y="1027405"/>
                  </a:lnTo>
                  <a:cubicBezTo>
                    <a:pt x="53676" y="1027405"/>
                    <a:pt x="35096" y="1019708"/>
                    <a:pt x="21396" y="1006009"/>
                  </a:cubicBezTo>
                  <a:cubicBezTo>
                    <a:pt x="7696" y="992309"/>
                    <a:pt x="0" y="973728"/>
                    <a:pt x="0" y="954354"/>
                  </a:cubicBezTo>
                  <a:lnTo>
                    <a:pt x="0" y="73050"/>
                  </a:lnTo>
                  <a:cubicBezTo>
                    <a:pt x="0" y="32706"/>
                    <a:pt x="32706" y="0"/>
                    <a:pt x="7305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2788" r="0" b="-1278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602123" y="5041498"/>
            <a:ext cx="3506479" cy="3926634"/>
            <a:chOff x="0" y="0"/>
            <a:chExt cx="858554" cy="96142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58554" cy="961428"/>
            </a:xfrm>
            <a:custGeom>
              <a:avLst/>
              <a:gdLst/>
              <a:ahLst/>
              <a:cxnLst/>
              <a:rect r="r" b="b" t="t" l="l"/>
              <a:pathLst>
                <a:path h="961428" w="858554">
                  <a:moveTo>
                    <a:pt x="112602" y="0"/>
                  </a:moveTo>
                  <a:lnTo>
                    <a:pt x="745952" y="0"/>
                  </a:lnTo>
                  <a:cubicBezTo>
                    <a:pt x="808140" y="0"/>
                    <a:pt x="858554" y="50414"/>
                    <a:pt x="858554" y="112602"/>
                  </a:cubicBezTo>
                  <a:lnTo>
                    <a:pt x="858554" y="848825"/>
                  </a:lnTo>
                  <a:cubicBezTo>
                    <a:pt x="858554" y="878689"/>
                    <a:pt x="846690" y="907330"/>
                    <a:pt x="825573" y="928447"/>
                  </a:cubicBezTo>
                  <a:cubicBezTo>
                    <a:pt x="804456" y="949564"/>
                    <a:pt x="775816" y="961428"/>
                    <a:pt x="745952" y="961428"/>
                  </a:cubicBezTo>
                  <a:lnTo>
                    <a:pt x="112602" y="961428"/>
                  </a:lnTo>
                  <a:cubicBezTo>
                    <a:pt x="82738" y="961428"/>
                    <a:pt x="54098" y="949564"/>
                    <a:pt x="32980" y="928447"/>
                  </a:cubicBezTo>
                  <a:cubicBezTo>
                    <a:pt x="11863" y="907330"/>
                    <a:pt x="0" y="878689"/>
                    <a:pt x="0" y="848825"/>
                  </a:cubicBezTo>
                  <a:lnTo>
                    <a:pt x="0" y="112602"/>
                  </a:lnTo>
                  <a:cubicBezTo>
                    <a:pt x="0" y="82738"/>
                    <a:pt x="11863" y="54098"/>
                    <a:pt x="32980" y="32980"/>
                  </a:cubicBezTo>
                  <a:cubicBezTo>
                    <a:pt x="54098" y="11863"/>
                    <a:pt x="82738" y="0"/>
                    <a:pt x="112602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4496" r="0" b="-29697"/>
              </a:stretch>
            </a:blipFill>
            <a:ln w="14287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885950" y="7606163"/>
            <a:ext cx="1970497" cy="1221615"/>
            <a:chOff x="0" y="0"/>
            <a:chExt cx="482467" cy="29910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2467" cy="299107"/>
            </a:xfrm>
            <a:custGeom>
              <a:avLst/>
              <a:gdLst/>
              <a:ahLst/>
              <a:cxnLst/>
              <a:rect r="r" b="b" t="t" l="l"/>
              <a:pathLst>
                <a:path h="299107" w="482467">
                  <a:moveTo>
                    <a:pt x="102152" y="0"/>
                  </a:moveTo>
                  <a:lnTo>
                    <a:pt x="380315" y="0"/>
                  </a:lnTo>
                  <a:cubicBezTo>
                    <a:pt x="436732" y="0"/>
                    <a:pt x="482467" y="45735"/>
                    <a:pt x="482467" y="102152"/>
                  </a:cubicBezTo>
                  <a:lnTo>
                    <a:pt x="482467" y="196955"/>
                  </a:lnTo>
                  <a:cubicBezTo>
                    <a:pt x="482467" y="253372"/>
                    <a:pt x="436732" y="299107"/>
                    <a:pt x="380315" y="299107"/>
                  </a:cubicBezTo>
                  <a:lnTo>
                    <a:pt x="102152" y="299107"/>
                  </a:lnTo>
                  <a:cubicBezTo>
                    <a:pt x="75059" y="299107"/>
                    <a:pt x="49077" y="288344"/>
                    <a:pt x="29920" y="269187"/>
                  </a:cubicBezTo>
                  <a:cubicBezTo>
                    <a:pt x="10762" y="250030"/>
                    <a:pt x="0" y="224047"/>
                    <a:pt x="0" y="196955"/>
                  </a:cubicBezTo>
                  <a:lnTo>
                    <a:pt x="0" y="102152"/>
                  </a:lnTo>
                  <a:cubicBezTo>
                    <a:pt x="0" y="45735"/>
                    <a:pt x="45735" y="0"/>
                    <a:pt x="102152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482467" cy="375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048750" y="6683614"/>
            <a:ext cx="803983" cy="80398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7825" lIns="57825" bIns="57825" rIns="57825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109792" y="6836171"/>
            <a:ext cx="703872" cy="498869"/>
          </a:xfrm>
          <a:custGeom>
            <a:avLst/>
            <a:gdLst/>
            <a:ahLst/>
            <a:cxnLst/>
            <a:rect r="r" b="b" t="t" l="l"/>
            <a:pathLst>
              <a:path h="498869" w="703872">
                <a:moveTo>
                  <a:pt x="0" y="0"/>
                </a:moveTo>
                <a:lnTo>
                  <a:pt x="703872" y="0"/>
                </a:lnTo>
                <a:lnTo>
                  <a:pt x="703872" y="498870"/>
                </a:lnTo>
                <a:lnTo>
                  <a:pt x="0" y="498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40281" y="6595487"/>
            <a:ext cx="5074874" cy="429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214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Prezență națională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40281" y="6971306"/>
            <a:ext cx="5074874" cy="51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1"/>
              </a:lnSpc>
            </a:pPr>
            <a:r>
              <a:rPr lang="en-US" sz="2657" b="true">
                <a:solidFill>
                  <a:srgbClr val="9EAB05"/>
                </a:solidFill>
                <a:latin typeface="Roboto 2 Bold"/>
                <a:ea typeface="Roboto 2 Bold"/>
                <a:cs typeface="Roboto 2 Bold"/>
                <a:sym typeface="Roboto 2 Bold"/>
              </a:rPr>
              <a:t>&gt; 1.700 colaboratori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048750" y="5364199"/>
            <a:ext cx="847928" cy="84792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60985" lIns="60985" bIns="60985" rIns="60985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116380" y="5550196"/>
            <a:ext cx="712668" cy="503322"/>
          </a:xfrm>
          <a:custGeom>
            <a:avLst/>
            <a:gdLst/>
            <a:ahLst/>
            <a:cxnLst/>
            <a:rect r="r" b="b" t="t" l="l"/>
            <a:pathLst>
              <a:path h="503322" w="712668">
                <a:moveTo>
                  <a:pt x="0" y="0"/>
                </a:moveTo>
                <a:lnTo>
                  <a:pt x="712668" y="0"/>
                </a:lnTo>
                <a:lnTo>
                  <a:pt x="712668" y="503322"/>
                </a:lnTo>
                <a:lnTo>
                  <a:pt x="0" y="503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62254" y="5298044"/>
            <a:ext cx="5074874" cy="429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214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Clienți unici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62254" y="5673863"/>
            <a:ext cx="5074874" cy="51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1"/>
              </a:lnSpc>
            </a:pPr>
            <a:r>
              <a:rPr lang="en-US" sz="2657" b="true">
                <a:solidFill>
                  <a:srgbClr val="9EAB05"/>
                </a:solidFill>
                <a:latin typeface="Roboto 2 Bold"/>
                <a:ea typeface="Roboto 2 Bold"/>
                <a:cs typeface="Roboto 2 Bold"/>
                <a:sym typeface="Roboto 2 Bold"/>
              </a:rPr>
              <a:t>&gt; 1.000.000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048750" y="7962093"/>
            <a:ext cx="825956" cy="82595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64591" lIns="64591" bIns="64591" rIns="64591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149121" y="8125919"/>
            <a:ext cx="625213" cy="514237"/>
          </a:xfrm>
          <a:custGeom>
            <a:avLst/>
            <a:gdLst/>
            <a:ahLst/>
            <a:cxnLst/>
            <a:rect r="r" b="b" t="t" l="l"/>
            <a:pathLst>
              <a:path h="514237" w="625213">
                <a:moveTo>
                  <a:pt x="0" y="0"/>
                </a:moveTo>
                <a:lnTo>
                  <a:pt x="625213" y="0"/>
                </a:lnTo>
                <a:lnTo>
                  <a:pt x="625213" y="514237"/>
                </a:lnTo>
                <a:lnTo>
                  <a:pt x="0" y="514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40281" y="7907068"/>
            <a:ext cx="5074874" cy="429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214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Prime intermediate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40281" y="8282887"/>
            <a:ext cx="5074874" cy="51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1"/>
              </a:lnSpc>
            </a:pPr>
            <a:r>
              <a:rPr lang="en-US" sz="2657" b="true">
                <a:solidFill>
                  <a:srgbClr val="9EAB05"/>
                </a:solidFill>
                <a:latin typeface="Roboto 2 Bold"/>
                <a:ea typeface="Roboto 2 Bold"/>
                <a:cs typeface="Roboto 2 Bold"/>
                <a:sym typeface="Roboto 2 Bold"/>
              </a:rPr>
              <a:t>1000 mil. lei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119497" y="8337259"/>
            <a:ext cx="1503403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B2B2B">
                    <a:alpha val="80000"/>
                  </a:srgbClr>
                </a:solidFill>
                <a:latin typeface="Roboto 2"/>
                <a:ea typeface="Roboto 2"/>
                <a:cs typeface="Roboto 2"/>
                <a:sym typeface="Roboto 2"/>
              </a:rPr>
              <a:t>Anul fondării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279391" y="7785407"/>
            <a:ext cx="118361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b="true" sz="3499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2006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048750" y="2165592"/>
            <a:ext cx="6179930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Cine suntem?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048750" y="3200833"/>
            <a:ext cx="7493194" cy="173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Suntem </a:t>
            </a: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primul broker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de asigurare </a:t>
            </a: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listat la BVB 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(Bursa de Valori București) și unul dintre liderii pieței de brokeraj în România, cu </a:t>
            </a: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peste 19 ani de experiență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și o acoperire națională printr-o </a:t>
            </a: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rețea de peste 1.700 de colaboratori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6228" y="8836425"/>
            <a:ext cx="5517870" cy="28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1444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* în anul 2024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137901" y="8379693"/>
            <a:ext cx="5074874" cy="25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28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*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3615554" y="1408583"/>
            <a:ext cx="343740" cy="47625"/>
            <a:chOff x="0" y="0"/>
            <a:chExt cx="90532" cy="1254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57972" y="1867568"/>
            <a:ext cx="7718800" cy="4034108"/>
            <a:chOff x="0" y="0"/>
            <a:chExt cx="1195844" cy="6249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95844" cy="624989"/>
            </a:xfrm>
            <a:custGeom>
              <a:avLst/>
              <a:gdLst/>
              <a:ahLst/>
              <a:cxnLst/>
              <a:rect r="r" b="b" t="t" l="l"/>
              <a:pathLst>
                <a:path h="624989" w="1195844">
                  <a:moveTo>
                    <a:pt x="36108" y="0"/>
                  </a:moveTo>
                  <a:lnTo>
                    <a:pt x="1159736" y="0"/>
                  </a:lnTo>
                  <a:cubicBezTo>
                    <a:pt x="1169313" y="0"/>
                    <a:pt x="1178497" y="3804"/>
                    <a:pt x="1185268" y="10576"/>
                  </a:cubicBezTo>
                  <a:cubicBezTo>
                    <a:pt x="1192040" y="17347"/>
                    <a:pt x="1195844" y="26531"/>
                    <a:pt x="1195844" y="36108"/>
                  </a:cubicBezTo>
                  <a:lnTo>
                    <a:pt x="1195844" y="588881"/>
                  </a:lnTo>
                  <a:cubicBezTo>
                    <a:pt x="1195844" y="598458"/>
                    <a:pt x="1192040" y="607642"/>
                    <a:pt x="1185268" y="614413"/>
                  </a:cubicBezTo>
                  <a:cubicBezTo>
                    <a:pt x="1178497" y="621185"/>
                    <a:pt x="1169313" y="624989"/>
                    <a:pt x="1159736" y="624989"/>
                  </a:cubicBezTo>
                  <a:lnTo>
                    <a:pt x="36108" y="624989"/>
                  </a:lnTo>
                  <a:cubicBezTo>
                    <a:pt x="26531" y="624989"/>
                    <a:pt x="17347" y="621185"/>
                    <a:pt x="10576" y="614413"/>
                  </a:cubicBezTo>
                  <a:cubicBezTo>
                    <a:pt x="3804" y="607642"/>
                    <a:pt x="0" y="598458"/>
                    <a:pt x="0" y="588881"/>
                  </a:cubicBezTo>
                  <a:lnTo>
                    <a:pt x="0" y="36108"/>
                  </a:lnTo>
                  <a:cubicBezTo>
                    <a:pt x="0" y="26531"/>
                    <a:pt x="3804" y="17347"/>
                    <a:pt x="10576" y="10576"/>
                  </a:cubicBezTo>
                  <a:cubicBezTo>
                    <a:pt x="17347" y="3804"/>
                    <a:pt x="26531" y="0"/>
                    <a:pt x="3610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63" r="0" b="-1366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279519" y="2731380"/>
            <a:ext cx="631713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Valorile noastre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79519" y="3931486"/>
            <a:ext cx="6492351" cy="173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La Transilvania Broker de Asigurare, ne ghidăm activitatea prin </a:t>
            </a: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valori solide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etice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și </a:t>
            </a: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orientate spre inovație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, construind relații durabile bazate pe încredere și respect.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002419" y="6250714"/>
            <a:ext cx="3358378" cy="3035027"/>
            <a:chOff x="0" y="0"/>
            <a:chExt cx="4477837" cy="404670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4477837" cy="4046702"/>
              <a:chOff x="0" y="0"/>
              <a:chExt cx="884511" cy="799349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84511" cy="799349"/>
              </a:xfrm>
              <a:custGeom>
                <a:avLst/>
                <a:gdLst/>
                <a:ahLst/>
                <a:cxnLst/>
                <a:rect r="r" b="b" t="t" l="l"/>
                <a:pathLst>
                  <a:path h="799349" w="884511">
                    <a:moveTo>
                      <a:pt x="82989" y="0"/>
                    </a:moveTo>
                    <a:lnTo>
                      <a:pt x="801522" y="0"/>
                    </a:lnTo>
                    <a:cubicBezTo>
                      <a:pt x="823532" y="0"/>
                      <a:pt x="844641" y="8743"/>
                      <a:pt x="860204" y="24307"/>
                    </a:cubicBezTo>
                    <a:cubicBezTo>
                      <a:pt x="875768" y="39870"/>
                      <a:pt x="884511" y="60979"/>
                      <a:pt x="884511" y="82989"/>
                    </a:cubicBezTo>
                    <a:lnTo>
                      <a:pt x="884511" y="716359"/>
                    </a:lnTo>
                    <a:cubicBezTo>
                      <a:pt x="884511" y="738370"/>
                      <a:pt x="875768" y="759478"/>
                      <a:pt x="860204" y="775042"/>
                    </a:cubicBezTo>
                    <a:cubicBezTo>
                      <a:pt x="844641" y="790605"/>
                      <a:pt x="823532" y="799349"/>
                      <a:pt x="801522" y="799349"/>
                    </a:cubicBezTo>
                    <a:lnTo>
                      <a:pt x="82989" y="799349"/>
                    </a:lnTo>
                    <a:cubicBezTo>
                      <a:pt x="60979" y="799349"/>
                      <a:pt x="39870" y="790605"/>
                      <a:pt x="24307" y="775042"/>
                    </a:cubicBezTo>
                    <a:cubicBezTo>
                      <a:pt x="8743" y="759478"/>
                      <a:pt x="0" y="738370"/>
                      <a:pt x="0" y="716359"/>
                    </a:cubicBezTo>
                    <a:lnTo>
                      <a:pt x="0" y="82989"/>
                    </a:lnTo>
                    <a:cubicBezTo>
                      <a:pt x="0" y="60979"/>
                      <a:pt x="8743" y="39870"/>
                      <a:pt x="24307" y="24307"/>
                    </a:cubicBezTo>
                    <a:cubicBezTo>
                      <a:pt x="39870" y="8743"/>
                      <a:pt x="60979" y="0"/>
                      <a:pt x="82989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76200"/>
                <a:ext cx="884511" cy="8755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515774" y="182471"/>
              <a:ext cx="593892" cy="59389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426874" y="2105843"/>
              <a:ext cx="3455910" cy="1559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00"/>
                </a:lnSpc>
              </a:pPr>
              <a:r>
                <a:rPr lang="en-US" sz="20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relații de lungă durată, bazate pe încredere</a:t>
              </a:r>
            </a:p>
            <a:p>
              <a:pPr algn="l">
                <a:lnSpc>
                  <a:spcPts val="3200"/>
                </a:lnSpc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426874" y="1216938"/>
              <a:ext cx="3455910" cy="6085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00"/>
                </a:lnSpc>
              </a:pPr>
              <a:r>
                <a:rPr lang="en-US" sz="2500" b="true">
                  <a:solidFill>
                    <a:srgbClr val="000000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Profesionalism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644014" y="6250714"/>
            <a:ext cx="3358378" cy="3035027"/>
            <a:chOff x="0" y="0"/>
            <a:chExt cx="4477837" cy="4046702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4477837" cy="4046702"/>
              <a:chOff x="0" y="0"/>
              <a:chExt cx="884511" cy="79934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84511" cy="799349"/>
              </a:xfrm>
              <a:custGeom>
                <a:avLst/>
                <a:gdLst/>
                <a:ahLst/>
                <a:cxnLst/>
                <a:rect r="r" b="b" t="t" l="l"/>
                <a:pathLst>
                  <a:path h="799349" w="884511">
                    <a:moveTo>
                      <a:pt x="82989" y="0"/>
                    </a:moveTo>
                    <a:lnTo>
                      <a:pt x="801522" y="0"/>
                    </a:lnTo>
                    <a:cubicBezTo>
                      <a:pt x="823532" y="0"/>
                      <a:pt x="844641" y="8743"/>
                      <a:pt x="860204" y="24307"/>
                    </a:cubicBezTo>
                    <a:cubicBezTo>
                      <a:pt x="875768" y="39870"/>
                      <a:pt x="884511" y="60979"/>
                      <a:pt x="884511" y="82989"/>
                    </a:cubicBezTo>
                    <a:lnTo>
                      <a:pt x="884511" y="716359"/>
                    </a:lnTo>
                    <a:cubicBezTo>
                      <a:pt x="884511" y="738370"/>
                      <a:pt x="875768" y="759478"/>
                      <a:pt x="860204" y="775042"/>
                    </a:cubicBezTo>
                    <a:cubicBezTo>
                      <a:pt x="844641" y="790605"/>
                      <a:pt x="823532" y="799349"/>
                      <a:pt x="801522" y="799349"/>
                    </a:cubicBezTo>
                    <a:lnTo>
                      <a:pt x="82989" y="799349"/>
                    </a:lnTo>
                    <a:cubicBezTo>
                      <a:pt x="60979" y="799349"/>
                      <a:pt x="39870" y="790605"/>
                      <a:pt x="24307" y="775042"/>
                    </a:cubicBezTo>
                    <a:cubicBezTo>
                      <a:pt x="8743" y="759478"/>
                      <a:pt x="0" y="738370"/>
                      <a:pt x="0" y="716359"/>
                    </a:cubicBezTo>
                    <a:lnTo>
                      <a:pt x="0" y="82989"/>
                    </a:lnTo>
                    <a:cubicBezTo>
                      <a:pt x="0" y="60979"/>
                      <a:pt x="8743" y="39870"/>
                      <a:pt x="24307" y="24307"/>
                    </a:cubicBezTo>
                    <a:cubicBezTo>
                      <a:pt x="39870" y="8743"/>
                      <a:pt x="60979" y="0"/>
                      <a:pt x="82989" y="0"/>
                    </a:cubicBezTo>
                    <a:close/>
                  </a:path>
                </a:pathLst>
              </a:custGeom>
              <a:solidFill>
                <a:srgbClr val="EFF0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76200"/>
                <a:ext cx="884511" cy="8755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599864" y="182471"/>
              <a:ext cx="593892" cy="59389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510964" y="2105843"/>
              <a:ext cx="3455910" cy="1559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00"/>
                </a:lnSpc>
              </a:pPr>
              <a:r>
                <a:rPr lang="en-US" sz="20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pentru întreaga echipă, indiferent de zonă sau vechime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510964" y="1216938"/>
              <a:ext cx="3618893" cy="6085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00"/>
                </a:lnSpc>
              </a:pPr>
              <a:r>
                <a:rPr lang="en-US" sz="25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Egalitate &amp; respect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285608" y="6250714"/>
            <a:ext cx="3358378" cy="3035027"/>
            <a:chOff x="0" y="0"/>
            <a:chExt cx="4477837" cy="4046702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4477837" cy="4046702"/>
              <a:chOff x="0" y="0"/>
              <a:chExt cx="884511" cy="79934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84511" cy="799349"/>
              </a:xfrm>
              <a:custGeom>
                <a:avLst/>
                <a:gdLst/>
                <a:ahLst/>
                <a:cxnLst/>
                <a:rect r="r" b="b" t="t" l="l"/>
                <a:pathLst>
                  <a:path h="799349" w="884511">
                    <a:moveTo>
                      <a:pt x="82989" y="0"/>
                    </a:moveTo>
                    <a:lnTo>
                      <a:pt x="801522" y="0"/>
                    </a:lnTo>
                    <a:cubicBezTo>
                      <a:pt x="823532" y="0"/>
                      <a:pt x="844641" y="8743"/>
                      <a:pt x="860204" y="24307"/>
                    </a:cubicBezTo>
                    <a:cubicBezTo>
                      <a:pt x="875768" y="39870"/>
                      <a:pt x="884511" y="60979"/>
                      <a:pt x="884511" y="82989"/>
                    </a:cubicBezTo>
                    <a:lnTo>
                      <a:pt x="884511" y="716359"/>
                    </a:lnTo>
                    <a:cubicBezTo>
                      <a:pt x="884511" y="738370"/>
                      <a:pt x="875768" y="759478"/>
                      <a:pt x="860204" y="775042"/>
                    </a:cubicBezTo>
                    <a:cubicBezTo>
                      <a:pt x="844641" y="790605"/>
                      <a:pt x="823532" y="799349"/>
                      <a:pt x="801522" y="799349"/>
                    </a:cubicBezTo>
                    <a:lnTo>
                      <a:pt x="82989" y="799349"/>
                    </a:lnTo>
                    <a:cubicBezTo>
                      <a:pt x="60979" y="799349"/>
                      <a:pt x="39870" y="790605"/>
                      <a:pt x="24307" y="775042"/>
                    </a:cubicBezTo>
                    <a:cubicBezTo>
                      <a:pt x="8743" y="759478"/>
                      <a:pt x="0" y="738370"/>
                      <a:pt x="0" y="716359"/>
                    </a:cubicBezTo>
                    <a:lnTo>
                      <a:pt x="0" y="82989"/>
                    </a:lnTo>
                    <a:cubicBezTo>
                      <a:pt x="0" y="60979"/>
                      <a:pt x="8743" y="39870"/>
                      <a:pt x="24307" y="24307"/>
                    </a:cubicBezTo>
                    <a:cubicBezTo>
                      <a:pt x="39870" y="8743"/>
                      <a:pt x="60979" y="0"/>
                      <a:pt x="82989" y="0"/>
                    </a:cubicBezTo>
                    <a:close/>
                  </a:path>
                </a:pathLst>
              </a:custGeom>
              <a:solidFill>
                <a:srgbClr val="EFF0F2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76200"/>
                <a:ext cx="884511" cy="8755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15774" y="182471"/>
              <a:ext cx="593892" cy="593892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426874" y="2105843"/>
              <a:ext cx="3455910" cy="1026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00"/>
                </a:lnSpc>
              </a:pPr>
              <a:r>
                <a:rPr lang="en-US" sz="20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față de clienți, parteneri și investitori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426874" y="1216938"/>
              <a:ext cx="3455910" cy="6085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00"/>
                </a:lnSpc>
              </a:pPr>
              <a:r>
                <a:rPr lang="en-US" sz="25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Transparență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2927203" y="6250714"/>
            <a:ext cx="3358378" cy="3035027"/>
            <a:chOff x="0" y="0"/>
            <a:chExt cx="4477837" cy="4046702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4477837" cy="4046702"/>
              <a:chOff x="0" y="0"/>
              <a:chExt cx="884511" cy="799349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84511" cy="799349"/>
              </a:xfrm>
              <a:custGeom>
                <a:avLst/>
                <a:gdLst/>
                <a:ahLst/>
                <a:cxnLst/>
                <a:rect r="r" b="b" t="t" l="l"/>
                <a:pathLst>
                  <a:path h="799349" w="884511">
                    <a:moveTo>
                      <a:pt x="82989" y="0"/>
                    </a:moveTo>
                    <a:lnTo>
                      <a:pt x="801522" y="0"/>
                    </a:lnTo>
                    <a:cubicBezTo>
                      <a:pt x="823532" y="0"/>
                      <a:pt x="844641" y="8743"/>
                      <a:pt x="860204" y="24307"/>
                    </a:cubicBezTo>
                    <a:cubicBezTo>
                      <a:pt x="875768" y="39870"/>
                      <a:pt x="884511" y="60979"/>
                      <a:pt x="884511" y="82989"/>
                    </a:cubicBezTo>
                    <a:lnTo>
                      <a:pt x="884511" y="716359"/>
                    </a:lnTo>
                    <a:cubicBezTo>
                      <a:pt x="884511" y="738370"/>
                      <a:pt x="875768" y="759478"/>
                      <a:pt x="860204" y="775042"/>
                    </a:cubicBezTo>
                    <a:cubicBezTo>
                      <a:pt x="844641" y="790605"/>
                      <a:pt x="823532" y="799349"/>
                      <a:pt x="801522" y="799349"/>
                    </a:cubicBezTo>
                    <a:lnTo>
                      <a:pt x="82989" y="799349"/>
                    </a:lnTo>
                    <a:cubicBezTo>
                      <a:pt x="60979" y="799349"/>
                      <a:pt x="39870" y="790605"/>
                      <a:pt x="24307" y="775042"/>
                    </a:cubicBezTo>
                    <a:cubicBezTo>
                      <a:pt x="8743" y="759478"/>
                      <a:pt x="0" y="738370"/>
                      <a:pt x="0" y="716359"/>
                    </a:cubicBezTo>
                    <a:lnTo>
                      <a:pt x="0" y="82989"/>
                    </a:lnTo>
                    <a:cubicBezTo>
                      <a:pt x="0" y="60979"/>
                      <a:pt x="8743" y="39870"/>
                      <a:pt x="24307" y="24307"/>
                    </a:cubicBezTo>
                    <a:cubicBezTo>
                      <a:pt x="39870" y="8743"/>
                      <a:pt x="60979" y="0"/>
                      <a:pt x="82989" y="0"/>
                    </a:cubicBezTo>
                    <a:close/>
                  </a:path>
                </a:pathLst>
              </a:custGeom>
              <a:solidFill>
                <a:srgbClr val="9EAB05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95250"/>
                <a:ext cx="884511" cy="8945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515774" y="182471"/>
              <a:ext cx="593892" cy="593892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40" id="40"/>
            <p:cNvSpPr txBox="true"/>
            <p:nvPr/>
          </p:nvSpPr>
          <p:spPr>
            <a:xfrm rot="0">
              <a:off x="426874" y="2105843"/>
              <a:ext cx="3616300" cy="1559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00"/>
                </a:lnSpc>
              </a:pPr>
              <a:r>
                <a:rPr lang="en-US" sz="2000">
                  <a:solidFill>
                    <a:srgbClr val="FFFFFF"/>
                  </a:solidFill>
                  <a:latin typeface="Roboto 2"/>
                  <a:ea typeface="Roboto 2"/>
                  <a:cs typeface="Roboto 2"/>
                  <a:sym typeface="Roboto 2"/>
                </a:rPr>
                <a:t>investiții constante în digitalizare și automatizare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426874" y="1216938"/>
              <a:ext cx="3616300" cy="6085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00"/>
                </a:lnSpc>
              </a:pPr>
              <a:r>
                <a:rPr lang="en-US" sz="2500" b="true">
                  <a:solidFill>
                    <a:srgbClr val="FFFFFF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Inovație</a:t>
              </a: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13615554" y="1408583"/>
            <a:ext cx="343740" cy="47625"/>
            <a:chOff x="0" y="0"/>
            <a:chExt cx="90532" cy="12543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19250" y="2981117"/>
            <a:ext cx="3280890" cy="4881754"/>
            <a:chOff x="0" y="0"/>
            <a:chExt cx="595626" cy="8862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626" cy="886253"/>
            </a:xfrm>
            <a:custGeom>
              <a:avLst/>
              <a:gdLst/>
              <a:ahLst/>
              <a:cxnLst/>
              <a:rect r="r" b="b" t="t" l="l"/>
              <a:pathLst>
                <a:path h="886253" w="595626">
                  <a:moveTo>
                    <a:pt x="84949" y="0"/>
                  </a:moveTo>
                  <a:lnTo>
                    <a:pt x="510676" y="0"/>
                  </a:lnTo>
                  <a:cubicBezTo>
                    <a:pt x="533206" y="0"/>
                    <a:pt x="554813" y="8950"/>
                    <a:pt x="570745" y="24881"/>
                  </a:cubicBezTo>
                  <a:cubicBezTo>
                    <a:pt x="586676" y="40812"/>
                    <a:pt x="595626" y="62419"/>
                    <a:pt x="595626" y="84949"/>
                  </a:cubicBezTo>
                  <a:lnTo>
                    <a:pt x="595626" y="801303"/>
                  </a:lnTo>
                  <a:cubicBezTo>
                    <a:pt x="595626" y="823833"/>
                    <a:pt x="586676" y="845440"/>
                    <a:pt x="570745" y="861372"/>
                  </a:cubicBezTo>
                  <a:cubicBezTo>
                    <a:pt x="554813" y="877303"/>
                    <a:pt x="533206" y="886253"/>
                    <a:pt x="510676" y="886253"/>
                  </a:cubicBezTo>
                  <a:lnTo>
                    <a:pt x="84949" y="886253"/>
                  </a:lnTo>
                  <a:cubicBezTo>
                    <a:pt x="62419" y="886253"/>
                    <a:pt x="40812" y="877303"/>
                    <a:pt x="24881" y="861372"/>
                  </a:cubicBezTo>
                  <a:cubicBezTo>
                    <a:pt x="8950" y="845440"/>
                    <a:pt x="0" y="823833"/>
                    <a:pt x="0" y="801303"/>
                  </a:cubicBezTo>
                  <a:lnTo>
                    <a:pt x="0" y="84949"/>
                  </a:lnTo>
                  <a:cubicBezTo>
                    <a:pt x="0" y="62419"/>
                    <a:pt x="8950" y="40812"/>
                    <a:pt x="24881" y="24881"/>
                  </a:cubicBezTo>
                  <a:cubicBezTo>
                    <a:pt x="40812" y="8950"/>
                    <a:pt x="62419" y="0"/>
                    <a:pt x="84949" y="0"/>
                  </a:cubicBezTo>
                  <a:close/>
                </a:path>
              </a:pathLst>
            </a:custGeom>
            <a:blipFill>
              <a:blip r:embed="rId2"/>
              <a:stretch>
                <a:fillRect l="-39146" t="-19252" r="-45601" b="-321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986015" y="2981117"/>
            <a:ext cx="3280890" cy="4881754"/>
            <a:chOff x="0" y="0"/>
            <a:chExt cx="595626" cy="88625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5626" cy="886253"/>
            </a:xfrm>
            <a:custGeom>
              <a:avLst/>
              <a:gdLst/>
              <a:ahLst/>
              <a:cxnLst/>
              <a:rect r="r" b="b" t="t" l="l"/>
              <a:pathLst>
                <a:path h="886253" w="595626">
                  <a:moveTo>
                    <a:pt x="84949" y="0"/>
                  </a:moveTo>
                  <a:lnTo>
                    <a:pt x="510676" y="0"/>
                  </a:lnTo>
                  <a:cubicBezTo>
                    <a:pt x="533206" y="0"/>
                    <a:pt x="554813" y="8950"/>
                    <a:pt x="570745" y="24881"/>
                  </a:cubicBezTo>
                  <a:cubicBezTo>
                    <a:pt x="586676" y="40812"/>
                    <a:pt x="595626" y="62419"/>
                    <a:pt x="595626" y="84949"/>
                  </a:cubicBezTo>
                  <a:lnTo>
                    <a:pt x="595626" y="801303"/>
                  </a:lnTo>
                  <a:cubicBezTo>
                    <a:pt x="595626" y="823833"/>
                    <a:pt x="586676" y="845440"/>
                    <a:pt x="570745" y="861372"/>
                  </a:cubicBezTo>
                  <a:cubicBezTo>
                    <a:pt x="554813" y="877303"/>
                    <a:pt x="533206" y="886253"/>
                    <a:pt x="510676" y="886253"/>
                  </a:cubicBezTo>
                  <a:lnTo>
                    <a:pt x="84949" y="886253"/>
                  </a:lnTo>
                  <a:cubicBezTo>
                    <a:pt x="62419" y="886253"/>
                    <a:pt x="40812" y="877303"/>
                    <a:pt x="24881" y="861372"/>
                  </a:cubicBezTo>
                  <a:cubicBezTo>
                    <a:pt x="8950" y="845440"/>
                    <a:pt x="0" y="823833"/>
                    <a:pt x="0" y="801303"/>
                  </a:cubicBezTo>
                  <a:lnTo>
                    <a:pt x="0" y="84949"/>
                  </a:lnTo>
                  <a:cubicBezTo>
                    <a:pt x="0" y="62419"/>
                    <a:pt x="8950" y="40812"/>
                    <a:pt x="24881" y="24881"/>
                  </a:cubicBezTo>
                  <a:cubicBezTo>
                    <a:pt x="40812" y="8950"/>
                    <a:pt x="62419" y="0"/>
                    <a:pt x="84949" y="0"/>
                  </a:cubicBezTo>
                  <a:close/>
                </a:path>
              </a:pathLst>
            </a:custGeom>
            <a:blipFill>
              <a:blip r:embed="rId3"/>
              <a:stretch>
                <a:fillRect l="-9246" t="0" r="-924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61660" y="7311197"/>
            <a:ext cx="2596071" cy="1128918"/>
            <a:chOff x="0" y="0"/>
            <a:chExt cx="683739" cy="2973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3739" cy="297328"/>
            </a:xfrm>
            <a:custGeom>
              <a:avLst/>
              <a:gdLst/>
              <a:ahLst/>
              <a:cxnLst/>
              <a:rect r="r" b="b" t="t" l="l"/>
              <a:pathLst>
                <a:path h="297328" w="683739">
                  <a:moveTo>
                    <a:pt x="77536" y="0"/>
                  </a:moveTo>
                  <a:lnTo>
                    <a:pt x="606203" y="0"/>
                  </a:lnTo>
                  <a:cubicBezTo>
                    <a:pt x="649025" y="0"/>
                    <a:pt x="683739" y="34714"/>
                    <a:pt x="683739" y="77536"/>
                  </a:cubicBezTo>
                  <a:lnTo>
                    <a:pt x="683739" y="219792"/>
                  </a:lnTo>
                  <a:cubicBezTo>
                    <a:pt x="683739" y="262614"/>
                    <a:pt x="649025" y="297328"/>
                    <a:pt x="606203" y="297328"/>
                  </a:cubicBezTo>
                  <a:lnTo>
                    <a:pt x="77536" y="297328"/>
                  </a:lnTo>
                  <a:cubicBezTo>
                    <a:pt x="34714" y="297328"/>
                    <a:pt x="0" y="262614"/>
                    <a:pt x="0" y="219792"/>
                  </a:cubicBezTo>
                  <a:lnTo>
                    <a:pt x="0" y="77536"/>
                  </a:lnTo>
                  <a:cubicBezTo>
                    <a:pt x="0" y="34714"/>
                    <a:pt x="34714" y="0"/>
                    <a:pt x="77536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683739" cy="373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328425" y="7311197"/>
            <a:ext cx="2596071" cy="1128918"/>
            <a:chOff x="0" y="0"/>
            <a:chExt cx="683739" cy="2973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3739" cy="297328"/>
            </a:xfrm>
            <a:custGeom>
              <a:avLst/>
              <a:gdLst/>
              <a:ahLst/>
              <a:cxnLst/>
              <a:rect r="r" b="b" t="t" l="l"/>
              <a:pathLst>
                <a:path h="297328" w="683739">
                  <a:moveTo>
                    <a:pt x="77536" y="0"/>
                  </a:moveTo>
                  <a:lnTo>
                    <a:pt x="606203" y="0"/>
                  </a:lnTo>
                  <a:cubicBezTo>
                    <a:pt x="649025" y="0"/>
                    <a:pt x="683739" y="34714"/>
                    <a:pt x="683739" y="77536"/>
                  </a:cubicBezTo>
                  <a:lnTo>
                    <a:pt x="683739" y="219792"/>
                  </a:lnTo>
                  <a:cubicBezTo>
                    <a:pt x="683739" y="262614"/>
                    <a:pt x="649025" y="297328"/>
                    <a:pt x="606203" y="297328"/>
                  </a:cubicBezTo>
                  <a:lnTo>
                    <a:pt x="77536" y="297328"/>
                  </a:lnTo>
                  <a:cubicBezTo>
                    <a:pt x="34714" y="297328"/>
                    <a:pt x="0" y="262614"/>
                    <a:pt x="0" y="219792"/>
                  </a:cubicBezTo>
                  <a:lnTo>
                    <a:pt x="0" y="77536"/>
                  </a:lnTo>
                  <a:cubicBezTo>
                    <a:pt x="0" y="34714"/>
                    <a:pt x="34714" y="0"/>
                    <a:pt x="77536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683739" cy="373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79519" y="3108684"/>
            <a:ext cx="4991304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Echipa noastră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79024" y="6973326"/>
            <a:ext cx="1792496" cy="369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1900" b="tru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Meet Our Team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595155" y="7866868"/>
            <a:ext cx="2062611" cy="370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1899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Director Executiv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61660" y="7455207"/>
            <a:ext cx="2596071" cy="42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b="true" sz="2200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Sorin Baltasiu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328425" y="7455207"/>
            <a:ext cx="2596071" cy="42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b="true" sz="2200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Ion Cotiac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028390" y="7866868"/>
            <a:ext cx="2062611" cy="370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1899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Director General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71975" y="4499917"/>
            <a:ext cx="6174648" cy="305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Conducerea Transilvania Broker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asigură im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lem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en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tar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e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a st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rate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giei companiei și coordonează activitatea zi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l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n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i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că,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c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u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f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o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c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us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 per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f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o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r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ma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nț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ă, inov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a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ție și parteneriate durabile. </a:t>
            </a:r>
          </a:p>
          <a:p>
            <a:pPr algn="l">
              <a:lnSpc>
                <a:spcPts val="3519"/>
              </a:lnSpc>
            </a:pPr>
          </a:p>
          <a:p>
            <a:pPr algn="l">
              <a:lnSpc>
                <a:spcPts val="3519"/>
              </a:lnSpc>
            </a:pP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Echipa executivă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are rolul de a transforma viziunea în rezultate concrete.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3615554" y="1408583"/>
            <a:ext cx="343740" cy="47625"/>
            <a:chOff x="0" y="0"/>
            <a:chExt cx="90532" cy="1254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9519" y="3108684"/>
            <a:ext cx="4991304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Echipa noastră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71975" y="4470903"/>
            <a:ext cx="6338240" cy="305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2199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Consiliul de Administrație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stabilește direcțiile strategice ale Transilvania Broker și asigură guvernanța corporativă, respectând cele mai înalte standarde de transparență ș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i 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r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e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s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po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n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s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ab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i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l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ita</a:t>
            </a: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te. </a:t>
            </a:r>
          </a:p>
          <a:p>
            <a:pPr algn="l">
              <a:lnSpc>
                <a:spcPts val="3519"/>
              </a:lnSpc>
            </a:pPr>
          </a:p>
          <a:p>
            <a:pPr algn="l">
              <a:lnSpc>
                <a:spcPts val="3519"/>
              </a:lnSpc>
            </a:pPr>
            <a:r>
              <a:rPr lang="en-US" sz="21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Experiența diversă a membrilor săi garantează stabilitate și creștere sustenabilă.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56049" y="2718445"/>
            <a:ext cx="1989808" cy="3310796"/>
            <a:chOff x="0" y="0"/>
            <a:chExt cx="2653077" cy="4414394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653077" cy="3947608"/>
              <a:chOff x="0" y="0"/>
              <a:chExt cx="595626" cy="88625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95626" cy="886253"/>
              </a:xfrm>
              <a:custGeom>
                <a:avLst/>
                <a:gdLst/>
                <a:ahLst/>
                <a:cxnLst/>
                <a:rect r="r" b="b" t="t" l="l"/>
                <a:pathLst>
                  <a:path h="886253" w="595626">
                    <a:moveTo>
                      <a:pt x="140068" y="0"/>
                    </a:moveTo>
                    <a:lnTo>
                      <a:pt x="455557" y="0"/>
                    </a:lnTo>
                    <a:cubicBezTo>
                      <a:pt x="532915" y="0"/>
                      <a:pt x="595626" y="62711"/>
                      <a:pt x="595626" y="140068"/>
                    </a:cubicBezTo>
                    <a:lnTo>
                      <a:pt x="595626" y="746184"/>
                    </a:lnTo>
                    <a:cubicBezTo>
                      <a:pt x="595626" y="783333"/>
                      <a:pt x="580868" y="818960"/>
                      <a:pt x="554600" y="845227"/>
                    </a:cubicBezTo>
                    <a:cubicBezTo>
                      <a:pt x="528333" y="871495"/>
                      <a:pt x="492706" y="886253"/>
                      <a:pt x="455557" y="886253"/>
                    </a:cubicBezTo>
                    <a:lnTo>
                      <a:pt x="140068" y="886253"/>
                    </a:lnTo>
                    <a:cubicBezTo>
                      <a:pt x="102920" y="886253"/>
                      <a:pt x="67293" y="871495"/>
                      <a:pt x="41025" y="845227"/>
                    </a:cubicBezTo>
                    <a:cubicBezTo>
                      <a:pt x="14757" y="818960"/>
                      <a:pt x="0" y="783333"/>
                      <a:pt x="0" y="746184"/>
                    </a:cubicBezTo>
                    <a:lnTo>
                      <a:pt x="0" y="140068"/>
                    </a:lnTo>
                    <a:cubicBezTo>
                      <a:pt x="0" y="102920"/>
                      <a:pt x="14757" y="67293"/>
                      <a:pt x="41025" y="41025"/>
                    </a:cubicBezTo>
                    <a:cubicBezTo>
                      <a:pt x="67293" y="14757"/>
                      <a:pt x="102920" y="0"/>
                      <a:pt x="140068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2688" t="-3248" r="-13382" b="-34175"/>
                </a:stretch>
              </a:blip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276888" y="3501500"/>
              <a:ext cx="2099301" cy="912895"/>
              <a:chOff x="0" y="0"/>
              <a:chExt cx="683739" cy="297328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83739" cy="297328"/>
              </a:xfrm>
              <a:custGeom>
                <a:avLst/>
                <a:gdLst/>
                <a:ahLst/>
                <a:cxnLst/>
                <a:rect r="r" b="b" t="t" l="l"/>
                <a:pathLst>
                  <a:path h="297328" w="683739">
                    <a:moveTo>
                      <a:pt x="127846" y="0"/>
                    </a:moveTo>
                    <a:lnTo>
                      <a:pt x="555893" y="0"/>
                    </a:lnTo>
                    <a:cubicBezTo>
                      <a:pt x="589800" y="0"/>
                      <a:pt x="622318" y="13469"/>
                      <a:pt x="646294" y="37445"/>
                    </a:cubicBezTo>
                    <a:cubicBezTo>
                      <a:pt x="670269" y="61421"/>
                      <a:pt x="683739" y="93939"/>
                      <a:pt x="683739" y="127846"/>
                    </a:cubicBezTo>
                    <a:lnTo>
                      <a:pt x="683739" y="169483"/>
                    </a:lnTo>
                    <a:cubicBezTo>
                      <a:pt x="683739" y="203389"/>
                      <a:pt x="670269" y="235907"/>
                      <a:pt x="646294" y="259883"/>
                    </a:cubicBezTo>
                    <a:cubicBezTo>
                      <a:pt x="622318" y="283859"/>
                      <a:pt x="589800" y="297328"/>
                      <a:pt x="555893" y="297328"/>
                    </a:cubicBezTo>
                    <a:lnTo>
                      <a:pt x="127846" y="297328"/>
                    </a:lnTo>
                    <a:cubicBezTo>
                      <a:pt x="93939" y="297328"/>
                      <a:pt x="61421" y="283859"/>
                      <a:pt x="37445" y="259883"/>
                    </a:cubicBezTo>
                    <a:cubicBezTo>
                      <a:pt x="13469" y="235907"/>
                      <a:pt x="0" y="203389"/>
                      <a:pt x="0" y="169483"/>
                    </a:cubicBezTo>
                    <a:lnTo>
                      <a:pt x="0" y="127846"/>
                    </a:lnTo>
                    <a:cubicBezTo>
                      <a:pt x="0" y="93939"/>
                      <a:pt x="13469" y="61421"/>
                      <a:pt x="37445" y="37445"/>
                    </a:cubicBezTo>
                    <a:cubicBezTo>
                      <a:pt x="61421" y="13469"/>
                      <a:pt x="93939" y="0"/>
                      <a:pt x="127846" y="0"/>
                    </a:cubicBezTo>
                    <a:close/>
                  </a:path>
                </a:pathLst>
              </a:custGeom>
              <a:solidFill>
                <a:srgbClr val="9EAB05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683739" cy="3735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76888" y="3637826"/>
              <a:ext cx="2099301" cy="321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34"/>
                </a:lnSpc>
              </a:pPr>
              <a:r>
                <a:rPr lang="en-US" sz="1334" b="true">
                  <a:solidFill>
                    <a:srgbClr val="FFFFFF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Dan Niculae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92578" y="3963012"/>
              <a:ext cx="1667921" cy="287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43"/>
                </a:lnSpc>
              </a:pPr>
              <a:r>
                <a:rPr lang="en-US" sz="1152">
                  <a:solidFill>
                    <a:srgbClr val="2B2B2B"/>
                  </a:solidFill>
                  <a:latin typeface="Roboto 2"/>
                  <a:ea typeface="Roboto 2"/>
                  <a:cs typeface="Roboto 2"/>
                  <a:sym typeface="Roboto 2"/>
                </a:rPr>
                <a:t>Președinte CA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615554" y="1408583"/>
            <a:ext cx="343740" cy="47625"/>
            <a:chOff x="0" y="0"/>
            <a:chExt cx="90532" cy="125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745957" y="2718445"/>
            <a:ext cx="1989808" cy="3310796"/>
            <a:chOff x="0" y="0"/>
            <a:chExt cx="2653077" cy="4414394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653077" cy="3947608"/>
              <a:chOff x="0" y="0"/>
              <a:chExt cx="595626" cy="88625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595626" cy="886253"/>
              </a:xfrm>
              <a:custGeom>
                <a:avLst/>
                <a:gdLst/>
                <a:ahLst/>
                <a:cxnLst/>
                <a:rect r="r" b="b" t="t" l="l"/>
                <a:pathLst>
                  <a:path h="886253" w="595626">
                    <a:moveTo>
                      <a:pt x="140068" y="0"/>
                    </a:moveTo>
                    <a:lnTo>
                      <a:pt x="455557" y="0"/>
                    </a:lnTo>
                    <a:cubicBezTo>
                      <a:pt x="532915" y="0"/>
                      <a:pt x="595626" y="62711"/>
                      <a:pt x="595626" y="140068"/>
                    </a:cubicBezTo>
                    <a:lnTo>
                      <a:pt x="595626" y="746184"/>
                    </a:lnTo>
                    <a:cubicBezTo>
                      <a:pt x="595626" y="783333"/>
                      <a:pt x="580868" y="818960"/>
                      <a:pt x="554600" y="845227"/>
                    </a:cubicBezTo>
                    <a:cubicBezTo>
                      <a:pt x="528333" y="871495"/>
                      <a:pt x="492706" y="886253"/>
                      <a:pt x="455557" y="886253"/>
                    </a:cubicBezTo>
                    <a:lnTo>
                      <a:pt x="140068" y="886253"/>
                    </a:lnTo>
                    <a:cubicBezTo>
                      <a:pt x="102920" y="886253"/>
                      <a:pt x="67293" y="871495"/>
                      <a:pt x="41025" y="845227"/>
                    </a:cubicBezTo>
                    <a:cubicBezTo>
                      <a:pt x="14757" y="818960"/>
                      <a:pt x="0" y="783333"/>
                      <a:pt x="0" y="746184"/>
                    </a:cubicBezTo>
                    <a:lnTo>
                      <a:pt x="0" y="140068"/>
                    </a:lnTo>
                    <a:cubicBezTo>
                      <a:pt x="0" y="102920"/>
                      <a:pt x="14757" y="67293"/>
                      <a:pt x="41025" y="41025"/>
                    </a:cubicBezTo>
                    <a:cubicBezTo>
                      <a:pt x="67293" y="14757"/>
                      <a:pt x="102920" y="0"/>
                      <a:pt x="140068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7082" t="0" r="-7082" b="0"/>
                </a:stretch>
              </a:blip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276888" y="3501500"/>
              <a:ext cx="2099301" cy="912895"/>
              <a:chOff x="0" y="0"/>
              <a:chExt cx="683739" cy="297328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683739" cy="297328"/>
              </a:xfrm>
              <a:custGeom>
                <a:avLst/>
                <a:gdLst/>
                <a:ahLst/>
                <a:cxnLst/>
                <a:rect r="r" b="b" t="t" l="l"/>
                <a:pathLst>
                  <a:path h="297328" w="683739">
                    <a:moveTo>
                      <a:pt x="127846" y="0"/>
                    </a:moveTo>
                    <a:lnTo>
                      <a:pt x="555893" y="0"/>
                    </a:lnTo>
                    <a:cubicBezTo>
                      <a:pt x="589800" y="0"/>
                      <a:pt x="622318" y="13469"/>
                      <a:pt x="646294" y="37445"/>
                    </a:cubicBezTo>
                    <a:cubicBezTo>
                      <a:pt x="670269" y="61421"/>
                      <a:pt x="683739" y="93939"/>
                      <a:pt x="683739" y="127846"/>
                    </a:cubicBezTo>
                    <a:lnTo>
                      <a:pt x="683739" y="169483"/>
                    </a:lnTo>
                    <a:cubicBezTo>
                      <a:pt x="683739" y="203389"/>
                      <a:pt x="670269" y="235907"/>
                      <a:pt x="646294" y="259883"/>
                    </a:cubicBezTo>
                    <a:cubicBezTo>
                      <a:pt x="622318" y="283859"/>
                      <a:pt x="589800" y="297328"/>
                      <a:pt x="555893" y="297328"/>
                    </a:cubicBezTo>
                    <a:lnTo>
                      <a:pt x="127846" y="297328"/>
                    </a:lnTo>
                    <a:cubicBezTo>
                      <a:pt x="93939" y="297328"/>
                      <a:pt x="61421" y="283859"/>
                      <a:pt x="37445" y="259883"/>
                    </a:cubicBezTo>
                    <a:cubicBezTo>
                      <a:pt x="13469" y="235907"/>
                      <a:pt x="0" y="203389"/>
                      <a:pt x="0" y="169483"/>
                    </a:cubicBezTo>
                    <a:lnTo>
                      <a:pt x="0" y="127846"/>
                    </a:lnTo>
                    <a:cubicBezTo>
                      <a:pt x="0" y="93939"/>
                      <a:pt x="13469" y="61421"/>
                      <a:pt x="37445" y="37445"/>
                    </a:cubicBezTo>
                    <a:cubicBezTo>
                      <a:pt x="61421" y="13469"/>
                      <a:pt x="93939" y="0"/>
                      <a:pt x="127846" y="0"/>
                    </a:cubicBezTo>
                    <a:close/>
                  </a:path>
                </a:pathLst>
              </a:custGeom>
              <a:solidFill>
                <a:srgbClr val="9EAB05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76200"/>
                <a:ext cx="683739" cy="3735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276888" y="3637826"/>
              <a:ext cx="2099301" cy="321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34"/>
                </a:lnSpc>
              </a:pPr>
              <a:r>
                <a:rPr lang="en-US" sz="1334" b="true">
                  <a:solidFill>
                    <a:srgbClr val="FFFFFF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Gabriel Login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492578" y="3972537"/>
              <a:ext cx="1667921" cy="255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3"/>
                </a:lnSpc>
              </a:pPr>
              <a:r>
                <a:rPr lang="en-US" sz="1052">
                  <a:solidFill>
                    <a:srgbClr val="2B2B2B"/>
                  </a:solidFill>
                  <a:latin typeface="Roboto 2"/>
                  <a:ea typeface="Roboto 2"/>
                  <a:cs typeface="Roboto 2"/>
                  <a:sym typeface="Roboto 2"/>
                </a:rPr>
                <a:t>Membru neexecutiv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535865" y="2733002"/>
            <a:ext cx="1989808" cy="3310796"/>
            <a:chOff x="0" y="0"/>
            <a:chExt cx="2653077" cy="4414394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653077" cy="3947608"/>
              <a:chOff x="0" y="0"/>
              <a:chExt cx="595626" cy="886253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595626" cy="886253"/>
              </a:xfrm>
              <a:custGeom>
                <a:avLst/>
                <a:gdLst/>
                <a:ahLst/>
                <a:cxnLst/>
                <a:rect r="r" b="b" t="t" l="l"/>
                <a:pathLst>
                  <a:path h="886253" w="595626">
                    <a:moveTo>
                      <a:pt x="140068" y="0"/>
                    </a:moveTo>
                    <a:lnTo>
                      <a:pt x="455557" y="0"/>
                    </a:lnTo>
                    <a:cubicBezTo>
                      <a:pt x="532915" y="0"/>
                      <a:pt x="595626" y="62711"/>
                      <a:pt x="595626" y="140068"/>
                    </a:cubicBezTo>
                    <a:lnTo>
                      <a:pt x="595626" y="746184"/>
                    </a:lnTo>
                    <a:cubicBezTo>
                      <a:pt x="595626" y="783333"/>
                      <a:pt x="580868" y="818960"/>
                      <a:pt x="554600" y="845227"/>
                    </a:cubicBezTo>
                    <a:cubicBezTo>
                      <a:pt x="528333" y="871495"/>
                      <a:pt x="492706" y="886253"/>
                      <a:pt x="455557" y="886253"/>
                    </a:cubicBezTo>
                    <a:lnTo>
                      <a:pt x="140068" y="886253"/>
                    </a:lnTo>
                    <a:cubicBezTo>
                      <a:pt x="102920" y="886253"/>
                      <a:pt x="67293" y="871495"/>
                      <a:pt x="41025" y="845227"/>
                    </a:cubicBezTo>
                    <a:cubicBezTo>
                      <a:pt x="14757" y="818960"/>
                      <a:pt x="0" y="783333"/>
                      <a:pt x="0" y="746184"/>
                    </a:cubicBezTo>
                    <a:lnTo>
                      <a:pt x="0" y="140068"/>
                    </a:lnTo>
                    <a:cubicBezTo>
                      <a:pt x="0" y="102920"/>
                      <a:pt x="14757" y="67293"/>
                      <a:pt x="41025" y="41025"/>
                    </a:cubicBezTo>
                    <a:cubicBezTo>
                      <a:pt x="67293" y="14757"/>
                      <a:pt x="102920" y="0"/>
                      <a:pt x="140068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4753" t="-5100" r="-31940" b="-63250"/>
                </a:stretch>
              </a:blip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276888" y="3501500"/>
              <a:ext cx="2099301" cy="912895"/>
              <a:chOff x="0" y="0"/>
              <a:chExt cx="683739" cy="297328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83739" cy="297328"/>
              </a:xfrm>
              <a:custGeom>
                <a:avLst/>
                <a:gdLst/>
                <a:ahLst/>
                <a:cxnLst/>
                <a:rect r="r" b="b" t="t" l="l"/>
                <a:pathLst>
                  <a:path h="297328" w="683739">
                    <a:moveTo>
                      <a:pt x="127846" y="0"/>
                    </a:moveTo>
                    <a:lnTo>
                      <a:pt x="555893" y="0"/>
                    </a:lnTo>
                    <a:cubicBezTo>
                      <a:pt x="589800" y="0"/>
                      <a:pt x="622318" y="13469"/>
                      <a:pt x="646294" y="37445"/>
                    </a:cubicBezTo>
                    <a:cubicBezTo>
                      <a:pt x="670269" y="61421"/>
                      <a:pt x="683739" y="93939"/>
                      <a:pt x="683739" y="127846"/>
                    </a:cubicBezTo>
                    <a:lnTo>
                      <a:pt x="683739" y="169483"/>
                    </a:lnTo>
                    <a:cubicBezTo>
                      <a:pt x="683739" y="203389"/>
                      <a:pt x="670269" y="235907"/>
                      <a:pt x="646294" y="259883"/>
                    </a:cubicBezTo>
                    <a:cubicBezTo>
                      <a:pt x="622318" y="283859"/>
                      <a:pt x="589800" y="297328"/>
                      <a:pt x="555893" y="297328"/>
                    </a:cubicBezTo>
                    <a:lnTo>
                      <a:pt x="127846" y="297328"/>
                    </a:lnTo>
                    <a:cubicBezTo>
                      <a:pt x="93939" y="297328"/>
                      <a:pt x="61421" y="283859"/>
                      <a:pt x="37445" y="259883"/>
                    </a:cubicBezTo>
                    <a:cubicBezTo>
                      <a:pt x="13469" y="235907"/>
                      <a:pt x="0" y="203389"/>
                      <a:pt x="0" y="169483"/>
                    </a:cubicBezTo>
                    <a:lnTo>
                      <a:pt x="0" y="127846"/>
                    </a:lnTo>
                    <a:cubicBezTo>
                      <a:pt x="0" y="93939"/>
                      <a:pt x="13469" y="61421"/>
                      <a:pt x="37445" y="37445"/>
                    </a:cubicBezTo>
                    <a:cubicBezTo>
                      <a:pt x="61421" y="13469"/>
                      <a:pt x="93939" y="0"/>
                      <a:pt x="127846" y="0"/>
                    </a:cubicBezTo>
                    <a:close/>
                  </a:path>
                </a:pathLst>
              </a:custGeom>
              <a:solidFill>
                <a:srgbClr val="9EAB05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76200"/>
                <a:ext cx="683739" cy="3735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276888" y="3637826"/>
              <a:ext cx="2099301" cy="321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34"/>
                </a:lnSpc>
              </a:pPr>
              <a:r>
                <a:rPr lang="en-US" sz="1334" b="true">
                  <a:solidFill>
                    <a:srgbClr val="FFFFFF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Gabriel Tuica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492578" y="3972537"/>
              <a:ext cx="1667921" cy="255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3"/>
                </a:lnSpc>
              </a:pPr>
              <a:r>
                <a:rPr lang="en-US" sz="1052">
                  <a:solidFill>
                    <a:srgbClr val="2B2B2B"/>
                  </a:solidFill>
                  <a:latin typeface="Roboto 2"/>
                  <a:ea typeface="Roboto 2"/>
                  <a:cs typeface="Roboto 2"/>
                  <a:sym typeface="Roboto 2"/>
                </a:rPr>
                <a:t>Membru neexecutiv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576423" y="6268291"/>
            <a:ext cx="1989808" cy="2960706"/>
            <a:chOff x="0" y="0"/>
            <a:chExt cx="595626" cy="88625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95626" cy="886253"/>
            </a:xfrm>
            <a:custGeom>
              <a:avLst/>
              <a:gdLst/>
              <a:ahLst/>
              <a:cxnLst/>
              <a:rect r="r" b="b" t="t" l="l"/>
              <a:pathLst>
                <a:path h="886253" w="595626">
                  <a:moveTo>
                    <a:pt x="140068" y="0"/>
                  </a:moveTo>
                  <a:lnTo>
                    <a:pt x="455557" y="0"/>
                  </a:lnTo>
                  <a:cubicBezTo>
                    <a:pt x="532915" y="0"/>
                    <a:pt x="595626" y="62711"/>
                    <a:pt x="595626" y="140068"/>
                  </a:cubicBezTo>
                  <a:lnTo>
                    <a:pt x="595626" y="746184"/>
                  </a:lnTo>
                  <a:cubicBezTo>
                    <a:pt x="595626" y="783333"/>
                    <a:pt x="580868" y="818960"/>
                    <a:pt x="554600" y="845227"/>
                  </a:cubicBezTo>
                  <a:cubicBezTo>
                    <a:pt x="528333" y="871495"/>
                    <a:pt x="492706" y="886253"/>
                    <a:pt x="455557" y="886253"/>
                  </a:cubicBezTo>
                  <a:lnTo>
                    <a:pt x="140068" y="886253"/>
                  </a:lnTo>
                  <a:cubicBezTo>
                    <a:pt x="102920" y="886253"/>
                    <a:pt x="67293" y="871495"/>
                    <a:pt x="41025" y="845227"/>
                  </a:cubicBezTo>
                  <a:cubicBezTo>
                    <a:pt x="14757" y="818960"/>
                    <a:pt x="0" y="783333"/>
                    <a:pt x="0" y="746184"/>
                  </a:cubicBezTo>
                  <a:lnTo>
                    <a:pt x="0" y="140068"/>
                  </a:lnTo>
                  <a:cubicBezTo>
                    <a:pt x="0" y="102920"/>
                    <a:pt x="14757" y="67293"/>
                    <a:pt x="41025" y="41025"/>
                  </a:cubicBezTo>
                  <a:cubicBezTo>
                    <a:pt x="67293" y="14757"/>
                    <a:pt x="102920" y="0"/>
                    <a:pt x="140068" y="0"/>
                  </a:cubicBezTo>
                  <a:close/>
                </a:path>
              </a:pathLst>
            </a:custGeom>
            <a:blipFill>
              <a:blip r:embed="rId6"/>
              <a:stretch>
                <a:fillRect l="-27643" t="0" r="-37364" b="-6259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0784089" y="8894416"/>
            <a:ext cx="1574476" cy="684671"/>
            <a:chOff x="0" y="0"/>
            <a:chExt cx="683739" cy="29732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83739" cy="297328"/>
            </a:xfrm>
            <a:custGeom>
              <a:avLst/>
              <a:gdLst/>
              <a:ahLst/>
              <a:cxnLst/>
              <a:rect r="r" b="b" t="t" l="l"/>
              <a:pathLst>
                <a:path h="297328" w="683739">
                  <a:moveTo>
                    <a:pt x="127846" y="0"/>
                  </a:moveTo>
                  <a:lnTo>
                    <a:pt x="555893" y="0"/>
                  </a:lnTo>
                  <a:cubicBezTo>
                    <a:pt x="589800" y="0"/>
                    <a:pt x="622318" y="13469"/>
                    <a:pt x="646294" y="37445"/>
                  </a:cubicBezTo>
                  <a:cubicBezTo>
                    <a:pt x="670269" y="61421"/>
                    <a:pt x="683739" y="93939"/>
                    <a:pt x="683739" y="127846"/>
                  </a:cubicBezTo>
                  <a:lnTo>
                    <a:pt x="683739" y="169483"/>
                  </a:lnTo>
                  <a:cubicBezTo>
                    <a:pt x="683739" y="203389"/>
                    <a:pt x="670269" y="235907"/>
                    <a:pt x="646294" y="259883"/>
                  </a:cubicBezTo>
                  <a:cubicBezTo>
                    <a:pt x="622318" y="283859"/>
                    <a:pt x="589800" y="297328"/>
                    <a:pt x="555893" y="297328"/>
                  </a:cubicBezTo>
                  <a:lnTo>
                    <a:pt x="127846" y="297328"/>
                  </a:lnTo>
                  <a:cubicBezTo>
                    <a:pt x="93939" y="297328"/>
                    <a:pt x="61421" y="283859"/>
                    <a:pt x="37445" y="259883"/>
                  </a:cubicBezTo>
                  <a:cubicBezTo>
                    <a:pt x="13469" y="235907"/>
                    <a:pt x="0" y="203389"/>
                    <a:pt x="0" y="169483"/>
                  </a:cubicBezTo>
                  <a:lnTo>
                    <a:pt x="0" y="127846"/>
                  </a:lnTo>
                  <a:cubicBezTo>
                    <a:pt x="0" y="93939"/>
                    <a:pt x="13469" y="61421"/>
                    <a:pt x="37445" y="37445"/>
                  </a:cubicBezTo>
                  <a:cubicBezTo>
                    <a:pt x="61421" y="13469"/>
                    <a:pt x="93939" y="0"/>
                    <a:pt x="127846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76200"/>
              <a:ext cx="683739" cy="373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0784089" y="8982374"/>
            <a:ext cx="1574476" cy="25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4"/>
              </a:lnSpc>
            </a:pPr>
            <a:r>
              <a:rPr lang="en-US" sz="1334" b="true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Tasia Denes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864973" y="9250691"/>
            <a:ext cx="1412708" cy="203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052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Membru independent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3377455" y="6268291"/>
            <a:ext cx="1989808" cy="3310796"/>
            <a:chOff x="0" y="0"/>
            <a:chExt cx="2653077" cy="4414394"/>
          </a:xfrm>
        </p:grpSpPr>
        <p:grpSp>
          <p:nvGrpSpPr>
            <p:cNvPr name="Group 45" id="45"/>
            <p:cNvGrpSpPr/>
            <p:nvPr/>
          </p:nvGrpSpPr>
          <p:grpSpPr>
            <a:xfrm rot="0">
              <a:off x="0" y="0"/>
              <a:ext cx="2653077" cy="3947608"/>
              <a:chOff x="0" y="0"/>
              <a:chExt cx="595626" cy="886253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595626" cy="886253"/>
              </a:xfrm>
              <a:custGeom>
                <a:avLst/>
                <a:gdLst/>
                <a:ahLst/>
                <a:cxnLst/>
                <a:rect r="r" b="b" t="t" l="l"/>
                <a:pathLst>
                  <a:path h="886253" w="595626">
                    <a:moveTo>
                      <a:pt x="140068" y="0"/>
                    </a:moveTo>
                    <a:lnTo>
                      <a:pt x="455557" y="0"/>
                    </a:lnTo>
                    <a:cubicBezTo>
                      <a:pt x="532915" y="0"/>
                      <a:pt x="595626" y="62711"/>
                      <a:pt x="595626" y="140068"/>
                    </a:cubicBezTo>
                    <a:lnTo>
                      <a:pt x="595626" y="746184"/>
                    </a:lnTo>
                    <a:cubicBezTo>
                      <a:pt x="595626" y="783333"/>
                      <a:pt x="580868" y="818960"/>
                      <a:pt x="554600" y="845227"/>
                    </a:cubicBezTo>
                    <a:cubicBezTo>
                      <a:pt x="528333" y="871495"/>
                      <a:pt x="492706" y="886253"/>
                      <a:pt x="455557" y="886253"/>
                    </a:cubicBezTo>
                    <a:lnTo>
                      <a:pt x="140068" y="886253"/>
                    </a:lnTo>
                    <a:cubicBezTo>
                      <a:pt x="102920" y="886253"/>
                      <a:pt x="67293" y="871495"/>
                      <a:pt x="41025" y="845227"/>
                    </a:cubicBezTo>
                    <a:cubicBezTo>
                      <a:pt x="14757" y="818960"/>
                      <a:pt x="0" y="783333"/>
                      <a:pt x="0" y="746184"/>
                    </a:cubicBezTo>
                    <a:lnTo>
                      <a:pt x="0" y="140068"/>
                    </a:lnTo>
                    <a:cubicBezTo>
                      <a:pt x="0" y="102920"/>
                      <a:pt x="14757" y="67293"/>
                      <a:pt x="41025" y="41025"/>
                    </a:cubicBezTo>
                    <a:cubicBezTo>
                      <a:pt x="67293" y="14757"/>
                      <a:pt x="102920" y="0"/>
                      <a:pt x="140068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35603" t="0" r="-35603" b="0"/>
                </a:stretch>
              </a:blipFill>
            </p:spPr>
          </p:sp>
        </p:grpSp>
        <p:grpSp>
          <p:nvGrpSpPr>
            <p:cNvPr name="Group 47" id="47"/>
            <p:cNvGrpSpPr/>
            <p:nvPr/>
          </p:nvGrpSpPr>
          <p:grpSpPr>
            <a:xfrm rot="0">
              <a:off x="276888" y="3501500"/>
              <a:ext cx="2099301" cy="912895"/>
              <a:chOff x="0" y="0"/>
              <a:chExt cx="683739" cy="297328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683739" cy="297328"/>
              </a:xfrm>
              <a:custGeom>
                <a:avLst/>
                <a:gdLst/>
                <a:ahLst/>
                <a:cxnLst/>
                <a:rect r="r" b="b" t="t" l="l"/>
                <a:pathLst>
                  <a:path h="297328" w="683739">
                    <a:moveTo>
                      <a:pt x="127846" y="0"/>
                    </a:moveTo>
                    <a:lnTo>
                      <a:pt x="555893" y="0"/>
                    </a:lnTo>
                    <a:cubicBezTo>
                      <a:pt x="589800" y="0"/>
                      <a:pt x="622318" y="13469"/>
                      <a:pt x="646294" y="37445"/>
                    </a:cubicBezTo>
                    <a:cubicBezTo>
                      <a:pt x="670269" y="61421"/>
                      <a:pt x="683739" y="93939"/>
                      <a:pt x="683739" y="127846"/>
                    </a:cubicBezTo>
                    <a:lnTo>
                      <a:pt x="683739" y="169483"/>
                    </a:lnTo>
                    <a:cubicBezTo>
                      <a:pt x="683739" y="203389"/>
                      <a:pt x="670269" y="235907"/>
                      <a:pt x="646294" y="259883"/>
                    </a:cubicBezTo>
                    <a:cubicBezTo>
                      <a:pt x="622318" y="283859"/>
                      <a:pt x="589800" y="297328"/>
                      <a:pt x="555893" y="297328"/>
                    </a:cubicBezTo>
                    <a:lnTo>
                      <a:pt x="127846" y="297328"/>
                    </a:lnTo>
                    <a:cubicBezTo>
                      <a:pt x="93939" y="297328"/>
                      <a:pt x="61421" y="283859"/>
                      <a:pt x="37445" y="259883"/>
                    </a:cubicBezTo>
                    <a:cubicBezTo>
                      <a:pt x="13469" y="235907"/>
                      <a:pt x="0" y="203389"/>
                      <a:pt x="0" y="169483"/>
                    </a:cubicBezTo>
                    <a:lnTo>
                      <a:pt x="0" y="127846"/>
                    </a:lnTo>
                    <a:cubicBezTo>
                      <a:pt x="0" y="93939"/>
                      <a:pt x="13469" y="61421"/>
                      <a:pt x="37445" y="37445"/>
                    </a:cubicBezTo>
                    <a:cubicBezTo>
                      <a:pt x="61421" y="13469"/>
                      <a:pt x="93939" y="0"/>
                      <a:pt x="127846" y="0"/>
                    </a:cubicBezTo>
                    <a:close/>
                  </a:path>
                </a:pathLst>
              </a:custGeom>
              <a:solidFill>
                <a:srgbClr val="9EAB05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76200"/>
                <a:ext cx="683739" cy="3735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276888" y="3637826"/>
              <a:ext cx="2099301" cy="321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34"/>
                </a:lnSpc>
              </a:pPr>
              <a:r>
                <a:rPr lang="en-US" sz="1334" b="true">
                  <a:solidFill>
                    <a:srgbClr val="FFFFFF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Carmen Bobu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492578" y="3972537"/>
              <a:ext cx="1667921" cy="255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3"/>
                </a:lnSpc>
              </a:pPr>
              <a:r>
                <a:rPr lang="en-US" sz="1052">
                  <a:solidFill>
                    <a:srgbClr val="2B2B2B"/>
                  </a:solidFill>
                  <a:latin typeface="Roboto 2"/>
                  <a:ea typeface="Roboto 2"/>
                  <a:cs typeface="Roboto 2"/>
                  <a:sym typeface="Roboto 2"/>
                </a:rPr>
                <a:t>M</a:t>
              </a:r>
              <a:r>
                <a:rPr lang="en-US" sz="1052">
                  <a:solidFill>
                    <a:srgbClr val="2B2B2B"/>
                  </a:solidFill>
                  <a:latin typeface="Roboto 2"/>
                  <a:ea typeface="Roboto 2"/>
                  <a:cs typeface="Roboto 2"/>
                  <a:sym typeface="Roboto 2"/>
                </a:rPr>
                <a:t>embru neexecutiv</a:t>
              </a: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67819" y="2526303"/>
            <a:ext cx="9753496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Rezultate financiare &amp; performanță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70181" y="3430899"/>
            <a:ext cx="5477682" cy="597165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488058" y="3421202"/>
            <a:ext cx="5408783" cy="598223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177702" y="3421202"/>
            <a:ext cx="5264358" cy="598223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3615554" y="1408583"/>
            <a:ext cx="343740" cy="47625"/>
            <a:chOff x="0" y="0"/>
            <a:chExt cx="90532" cy="1254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2700000">
            <a:off x="10840144" y="796396"/>
            <a:ext cx="2491236" cy="8517721"/>
            <a:chOff x="0" y="0"/>
            <a:chExt cx="656128" cy="22433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6128" cy="2243350"/>
            </a:xfrm>
            <a:custGeom>
              <a:avLst/>
              <a:gdLst/>
              <a:ahLst/>
              <a:cxnLst/>
              <a:rect r="r" b="b" t="t" l="l"/>
              <a:pathLst>
                <a:path h="2243350" w="656128">
                  <a:moveTo>
                    <a:pt x="328064" y="0"/>
                  </a:moveTo>
                  <a:lnTo>
                    <a:pt x="328064" y="0"/>
                  </a:lnTo>
                  <a:cubicBezTo>
                    <a:pt x="509249" y="0"/>
                    <a:pt x="656128" y="146879"/>
                    <a:pt x="656128" y="328064"/>
                  </a:cubicBezTo>
                  <a:lnTo>
                    <a:pt x="656128" y="1915287"/>
                  </a:lnTo>
                  <a:cubicBezTo>
                    <a:pt x="656128" y="2002294"/>
                    <a:pt x="621564" y="2085739"/>
                    <a:pt x="560040" y="2147263"/>
                  </a:cubicBezTo>
                  <a:cubicBezTo>
                    <a:pt x="498516" y="2208787"/>
                    <a:pt x="415072" y="2243350"/>
                    <a:pt x="328064" y="2243350"/>
                  </a:cubicBezTo>
                  <a:lnTo>
                    <a:pt x="328064" y="2243350"/>
                  </a:lnTo>
                  <a:cubicBezTo>
                    <a:pt x="146879" y="2243350"/>
                    <a:pt x="0" y="2096471"/>
                    <a:pt x="0" y="1915287"/>
                  </a:cubicBezTo>
                  <a:lnTo>
                    <a:pt x="0" y="328064"/>
                  </a:lnTo>
                  <a:cubicBezTo>
                    <a:pt x="0" y="241056"/>
                    <a:pt x="34564" y="157612"/>
                    <a:pt x="96088" y="96088"/>
                  </a:cubicBezTo>
                  <a:cubicBezTo>
                    <a:pt x="157612" y="34564"/>
                    <a:pt x="241056" y="0"/>
                    <a:pt x="328064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656128" cy="2319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951169" y="1730346"/>
            <a:ext cx="2493784" cy="2369591"/>
            <a:chOff x="0" y="0"/>
            <a:chExt cx="3325045" cy="3159455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76200"/>
                <a:ext cx="935658" cy="965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Pentru siguranța casei tale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Locuință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912916" y="4347588"/>
            <a:ext cx="2493784" cy="2369591"/>
            <a:chOff x="0" y="0"/>
            <a:chExt cx="3325045" cy="3159455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76200"/>
                <a:ext cx="935658" cy="965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Pentru vacanțe și deplasări în siguranță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Călătorie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2700000">
            <a:off x="13687481" y="2344239"/>
            <a:ext cx="2491236" cy="8273619"/>
            <a:chOff x="0" y="0"/>
            <a:chExt cx="656128" cy="21790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56128" cy="2179060"/>
            </a:xfrm>
            <a:custGeom>
              <a:avLst/>
              <a:gdLst/>
              <a:ahLst/>
              <a:cxnLst/>
              <a:rect r="r" b="b" t="t" l="l"/>
              <a:pathLst>
                <a:path h="2179060" w="656128">
                  <a:moveTo>
                    <a:pt x="328064" y="0"/>
                  </a:moveTo>
                  <a:lnTo>
                    <a:pt x="328064" y="0"/>
                  </a:lnTo>
                  <a:cubicBezTo>
                    <a:pt x="509249" y="0"/>
                    <a:pt x="656128" y="146879"/>
                    <a:pt x="656128" y="328064"/>
                  </a:cubicBezTo>
                  <a:lnTo>
                    <a:pt x="656128" y="1850996"/>
                  </a:lnTo>
                  <a:cubicBezTo>
                    <a:pt x="656128" y="1938004"/>
                    <a:pt x="621564" y="2021449"/>
                    <a:pt x="560040" y="2082972"/>
                  </a:cubicBezTo>
                  <a:cubicBezTo>
                    <a:pt x="498516" y="2144496"/>
                    <a:pt x="415072" y="2179060"/>
                    <a:pt x="328064" y="2179060"/>
                  </a:cubicBezTo>
                  <a:lnTo>
                    <a:pt x="328064" y="2179060"/>
                  </a:lnTo>
                  <a:cubicBezTo>
                    <a:pt x="146879" y="2179060"/>
                    <a:pt x="0" y="2032181"/>
                    <a:pt x="0" y="1850996"/>
                  </a:cubicBezTo>
                  <a:lnTo>
                    <a:pt x="0" y="328064"/>
                  </a:lnTo>
                  <a:cubicBezTo>
                    <a:pt x="0" y="241056"/>
                    <a:pt x="34564" y="157612"/>
                    <a:pt x="96088" y="96088"/>
                  </a:cubicBezTo>
                  <a:cubicBezTo>
                    <a:pt x="157612" y="34564"/>
                    <a:pt x="241056" y="0"/>
                    <a:pt x="328064" y="0"/>
                  </a:cubicBezTo>
                  <a:close/>
                </a:path>
              </a:pathLst>
            </a:custGeom>
            <a:solidFill>
              <a:srgbClr val="9EAB0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76200"/>
              <a:ext cx="656128" cy="2255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951169" y="4347588"/>
            <a:ext cx="2493784" cy="2369591"/>
            <a:chOff x="0" y="0"/>
            <a:chExt cx="3325045" cy="3159455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76200"/>
                <a:ext cx="935658" cy="965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În caz de incidente neprevăzute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Accidente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4989422" y="4347588"/>
            <a:ext cx="2493784" cy="2369591"/>
            <a:chOff x="0" y="0"/>
            <a:chExt cx="3325045" cy="3159455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76200"/>
                <a:ext cx="935658" cy="965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43" id="43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Acoperire pentru daune produse terților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R. civilă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8912916" y="6964829"/>
            <a:ext cx="2493784" cy="2369591"/>
            <a:chOff x="0" y="0"/>
            <a:chExt cx="3325045" cy="3159455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76200"/>
                <a:ext cx="935658" cy="965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52" id="52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În caz de erori sau neglijențe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R. profesională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951169" y="6964829"/>
            <a:ext cx="2493784" cy="2369591"/>
            <a:chOff x="0" y="0"/>
            <a:chExt cx="3325045" cy="3159455"/>
          </a:xfrm>
        </p:grpSpPr>
        <p:grpSp>
          <p:nvGrpSpPr>
            <p:cNvPr name="Group 55" id="55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76200"/>
                <a:ext cx="935658" cy="965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61" id="61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Culturi, recolte și echipamente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Agricolă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4989422" y="6964829"/>
            <a:ext cx="2493784" cy="2369591"/>
            <a:chOff x="0" y="0"/>
            <a:chExt cx="3325045" cy="3159455"/>
          </a:xfrm>
        </p:grpSpPr>
        <p:grpSp>
          <p:nvGrpSpPr>
            <p:cNvPr name="Group 64" id="64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76200"/>
                <a:ext cx="935658" cy="965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70" id="70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De la șantiere la echipamente</a:t>
              </a:r>
            </a:p>
          </p:txBody>
        </p:sp>
        <p:sp>
          <p:nvSpPr>
            <p:cNvPr name="TextBox 71" id="71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Construcții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14989422" y="1730346"/>
            <a:ext cx="2493784" cy="2369591"/>
            <a:chOff x="0" y="0"/>
            <a:chExt cx="3325045" cy="3159455"/>
          </a:xfrm>
        </p:grpSpPr>
        <p:grpSp>
          <p:nvGrpSpPr>
            <p:cNvPr name="Group 73" id="73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04604" y="0"/>
                    </a:moveTo>
                    <a:lnTo>
                      <a:pt x="831054" y="0"/>
                    </a:lnTo>
                    <a:cubicBezTo>
                      <a:pt x="888825" y="0"/>
                      <a:pt x="935658" y="46833"/>
                      <a:pt x="935658" y="104604"/>
                    </a:cubicBezTo>
                    <a:lnTo>
                      <a:pt x="935658" y="784458"/>
                    </a:lnTo>
                    <a:cubicBezTo>
                      <a:pt x="935658" y="812200"/>
                      <a:pt x="924637" y="838807"/>
                      <a:pt x="905020" y="858424"/>
                    </a:cubicBezTo>
                    <a:cubicBezTo>
                      <a:pt x="885403" y="878041"/>
                      <a:pt x="858797" y="889061"/>
                      <a:pt x="831054" y="889061"/>
                    </a:cubicBezTo>
                    <a:lnTo>
                      <a:pt x="104604" y="889061"/>
                    </a:lnTo>
                    <a:cubicBezTo>
                      <a:pt x="76861" y="889061"/>
                      <a:pt x="50255" y="878041"/>
                      <a:pt x="30638" y="858424"/>
                    </a:cubicBezTo>
                    <a:cubicBezTo>
                      <a:pt x="11021" y="838807"/>
                      <a:pt x="0" y="812200"/>
                      <a:pt x="0" y="784458"/>
                    </a:cubicBezTo>
                    <a:lnTo>
                      <a:pt x="0" y="104604"/>
                    </a:lnTo>
                    <a:cubicBezTo>
                      <a:pt x="0" y="76861"/>
                      <a:pt x="11021" y="50255"/>
                      <a:pt x="30638" y="30638"/>
                    </a:cubicBezTo>
                    <a:cubicBezTo>
                      <a:pt x="50255" y="11021"/>
                      <a:pt x="76861" y="0"/>
                      <a:pt x="104604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85725"/>
                <a:ext cx="935658" cy="9747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76200"/>
                <a:ext cx="196159" cy="2723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79" id="79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 Pentru protecția ta și a familiei</a:t>
              </a:r>
            </a:p>
          </p:txBody>
        </p:sp>
        <p:sp>
          <p:nvSpPr>
            <p:cNvPr name="TextBox 80" id="80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Sănătate &amp; viață</a:t>
              </a:r>
            </a:p>
          </p:txBody>
        </p:sp>
      </p:grpSp>
      <p:sp>
        <p:nvSpPr>
          <p:cNvPr name="Freeform 81" id="81"/>
          <p:cNvSpPr/>
          <p:nvPr/>
        </p:nvSpPr>
        <p:spPr>
          <a:xfrm flipH="false" flipV="false" rot="0">
            <a:off x="12991228" y="2127842"/>
            <a:ext cx="413665" cy="371781"/>
          </a:xfrm>
          <a:custGeom>
            <a:avLst/>
            <a:gdLst/>
            <a:ahLst/>
            <a:cxnLst/>
            <a:rect r="r" b="b" t="t" l="l"/>
            <a:pathLst>
              <a:path h="371781" w="413665">
                <a:moveTo>
                  <a:pt x="0" y="0"/>
                </a:moveTo>
                <a:lnTo>
                  <a:pt x="413665" y="0"/>
                </a:lnTo>
                <a:lnTo>
                  <a:pt x="413665" y="371781"/>
                </a:lnTo>
                <a:lnTo>
                  <a:pt x="0" y="37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2" id="82"/>
          <p:cNvSpPr/>
          <p:nvPr/>
        </p:nvSpPr>
        <p:spPr>
          <a:xfrm flipH="false" flipV="false" rot="0">
            <a:off x="16008298" y="2085717"/>
            <a:ext cx="456031" cy="456031"/>
          </a:xfrm>
          <a:custGeom>
            <a:avLst/>
            <a:gdLst/>
            <a:ahLst/>
            <a:cxnLst/>
            <a:rect r="r" b="b" t="t" l="l"/>
            <a:pathLst>
              <a:path h="456031" w="456031">
                <a:moveTo>
                  <a:pt x="0" y="0"/>
                </a:moveTo>
                <a:lnTo>
                  <a:pt x="456031" y="0"/>
                </a:lnTo>
                <a:lnTo>
                  <a:pt x="456031" y="456031"/>
                </a:lnTo>
                <a:lnTo>
                  <a:pt x="0" y="4560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3" id="83"/>
          <p:cNvSpPr/>
          <p:nvPr/>
        </p:nvSpPr>
        <p:spPr>
          <a:xfrm flipH="false" flipV="false" rot="0">
            <a:off x="9961323" y="4716856"/>
            <a:ext cx="423611" cy="421300"/>
          </a:xfrm>
          <a:custGeom>
            <a:avLst/>
            <a:gdLst/>
            <a:ahLst/>
            <a:cxnLst/>
            <a:rect r="r" b="b" t="t" l="l"/>
            <a:pathLst>
              <a:path h="421300" w="423611">
                <a:moveTo>
                  <a:pt x="0" y="0"/>
                </a:moveTo>
                <a:lnTo>
                  <a:pt x="423611" y="0"/>
                </a:lnTo>
                <a:lnTo>
                  <a:pt x="423611" y="421300"/>
                </a:lnTo>
                <a:lnTo>
                  <a:pt x="0" y="4213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4" id="84"/>
          <p:cNvSpPr/>
          <p:nvPr/>
        </p:nvSpPr>
        <p:spPr>
          <a:xfrm flipH="false" flipV="false" rot="0">
            <a:off x="12991228" y="4724492"/>
            <a:ext cx="413665" cy="413665"/>
          </a:xfrm>
          <a:custGeom>
            <a:avLst/>
            <a:gdLst/>
            <a:ahLst/>
            <a:cxnLst/>
            <a:rect r="r" b="b" t="t" l="l"/>
            <a:pathLst>
              <a:path h="413665" w="413665">
                <a:moveTo>
                  <a:pt x="0" y="0"/>
                </a:moveTo>
                <a:lnTo>
                  <a:pt x="413665" y="0"/>
                </a:lnTo>
                <a:lnTo>
                  <a:pt x="413665" y="413664"/>
                </a:lnTo>
                <a:lnTo>
                  <a:pt x="0" y="413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5" id="85"/>
          <p:cNvSpPr/>
          <p:nvPr/>
        </p:nvSpPr>
        <p:spPr>
          <a:xfrm flipH="false" flipV="false" rot="0">
            <a:off x="16023108" y="4727713"/>
            <a:ext cx="426411" cy="407222"/>
          </a:xfrm>
          <a:custGeom>
            <a:avLst/>
            <a:gdLst/>
            <a:ahLst/>
            <a:cxnLst/>
            <a:rect r="r" b="b" t="t" l="l"/>
            <a:pathLst>
              <a:path h="407222" w="426411">
                <a:moveTo>
                  <a:pt x="0" y="0"/>
                </a:moveTo>
                <a:lnTo>
                  <a:pt x="426411" y="0"/>
                </a:lnTo>
                <a:lnTo>
                  <a:pt x="426411" y="407222"/>
                </a:lnTo>
                <a:lnTo>
                  <a:pt x="0" y="4072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6" id="86"/>
          <p:cNvSpPr/>
          <p:nvPr/>
        </p:nvSpPr>
        <p:spPr>
          <a:xfrm flipH="false" flipV="false" rot="0">
            <a:off x="12966834" y="7373346"/>
            <a:ext cx="462453" cy="359032"/>
          </a:xfrm>
          <a:custGeom>
            <a:avLst/>
            <a:gdLst/>
            <a:ahLst/>
            <a:cxnLst/>
            <a:rect r="r" b="b" t="t" l="l"/>
            <a:pathLst>
              <a:path h="359032" w="462453">
                <a:moveTo>
                  <a:pt x="0" y="0"/>
                </a:moveTo>
                <a:lnTo>
                  <a:pt x="462453" y="0"/>
                </a:lnTo>
                <a:lnTo>
                  <a:pt x="462453" y="359032"/>
                </a:lnTo>
                <a:lnTo>
                  <a:pt x="0" y="359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0">
            <a:off x="16039566" y="7362755"/>
            <a:ext cx="393496" cy="380215"/>
          </a:xfrm>
          <a:custGeom>
            <a:avLst/>
            <a:gdLst/>
            <a:ahLst/>
            <a:cxnLst/>
            <a:rect r="r" b="b" t="t" l="l"/>
            <a:pathLst>
              <a:path h="380215" w="393496">
                <a:moveTo>
                  <a:pt x="0" y="0"/>
                </a:moveTo>
                <a:lnTo>
                  <a:pt x="393495" y="0"/>
                </a:lnTo>
                <a:lnTo>
                  <a:pt x="393495" y="380215"/>
                </a:lnTo>
                <a:lnTo>
                  <a:pt x="0" y="3802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0">
            <a:off x="9951455" y="7379409"/>
            <a:ext cx="416706" cy="346907"/>
          </a:xfrm>
          <a:custGeom>
            <a:avLst/>
            <a:gdLst/>
            <a:ahLst/>
            <a:cxnLst/>
            <a:rect r="r" b="b" t="t" l="l"/>
            <a:pathLst>
              <a:path h="346907" w="416706">
                <a:moveTo>
                  <a:pt x="0" y="0"/>
                </a:moveTo>
                <a:lnTo>
                  <a:pt x="416706" y="0"/>
                </a:lnTo>
                <a:lnTo>
                  <a:pt x="416706" y="346907"/>
                </a:lnTo>
                <a:lnTo>
                  <a:pt x="0" y="34690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9" id="89"/>
          <p:cNvGrpSpPr/>
          <p:nvPr/>
        </p:nvGrpSpPr>
        <p:grpSpPr>
          <a:xfrm rot="0">
            <a:off x="8912916" y="1730346"/>
            <a:ext cx="2493784" cy="2369591"/>
            <a:chOff x="0" y="0"/>
            <a:chExt cx="3325045" cy="3159455"/>
          </a:xfrm>
        </p:grpSpPr>
        <p:grpSp>
          <p:nvGrpSpPr>
            <p:cNvPr name="Group 90" id="90"/>
            <p:cNvGrpSpPr/>
            <p:nvPr/>
          </p:nvGrpSpPr>
          <p:grpSpPr>
            <a:xfrm rot="0">
              <a:off x="0" y="0"/>
              <a:ext cx="3325045" cy="3159455"/>
              <a:chOff x="0" y="0"/>
              <a:chExt cx="935658" cy="889061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935658" cy="889061"/>
              </a:xfrm>
              <a:custGeom>
                <a:avLst/>
                <a:gdLst/>
                <a:ahLst/>
                <a:cxnLst/>
                <a:rect r="r" b="b" t="t" l="l"/>
                <a:pathLst>
                  <a:path h="889061" w="935658">
                    <a:moveTo>
                      <a:pt x="149015" y="0"/>
                    </a:moveTo>
                    <a:lnTo>
                      <a:pt x="786642" y="0"/>
                    </a:lnTo>
                    <a:cubicBezTo>
                      <a:pt x="868941" y="0"/>
                      <a:pt x="935658" y="66716"/>
                      <a:pt x="935658" y="149015"/>
                    </a:cubicBezTo>
                    <a:lnTo>
                      <a:pt x="935658" y="740046"/>
                    </a:lnTo>
                    <a:cubicBezTo>
                      <a:pt x="935658" y="779567"/>
                      <a:pt x="919958" y="817470"/>
                      <a:pt x="892012" y="845416"/>
                    </a:cubicBezTo>
                    <a:cubicBezTo>
                      <a:pt x="864067" y="873362"/>
                      <a:pt x="826164" y="889061"/>
                      <a:pt x="786642" y="889061"/>
                    </a:cubicBezTo>
                    <a:lnTo>
                      <a:pt x="149015" y="889061"/>
                    </a:lnTo>
                    <a:cubicBezTo>
                      <a:pt x="109494" y="889061"/>
                      <a:pt x="71591" y="873362"/>
                      <a:pt x="43646" y="845416"/>
                    </a:cubicBezTo>
                    <a:cubicBezTo>
                      <a:pt x="15700" y="817470"/>
                      <a:pt x="0" y="779567"/>
                      <a:pt x="0" y="740046"/>
                    </a:cubicBezTo>
                    <a:lnTo>
                      <a:pt x="0" y="149015"/>
                    </a:lnTo>
                    <a:cubicBezTo>
                      <a:pt x="0" y="109494"/>
                      <a:pt x="15700" y="71591"/>
                      <a:pt x="43646" y="43646"/>
                    </a:cubicBezTo>
                    <a:cubicBezTo>
                      <a:pt x="71591" y="15700"/>
                      <a:pt x="109494" y="0"/>
                      <a:pt x="149015" y="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0" y="-85725"/>
                <a:ext cx="935658" cy="974786"/>
              </a:xfrm>
              <a:prstGeom prst="rect">
                <a:avLst/>
              </a:prstGeom>
            </p:spPr>
            <p:txBody>
              <a:bodyPr anchor="ctr" rtlCol="false" tIns="35660" lIns="35660" bIns="35660" rIns="3566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93" id="93"/>
            <p:cNvGrpSpPr/>
            <p:nvPr/>
          </p:nvGrpSpPr>
          <p:grpSpPr>
            <a:xfrm rot="0">
              <a:off x="1313978" y="429304"/>
              <a:ext cx="697088" cy="697088"/>
              <a:chOff x="0" y="0"/>
              <a:chExt cx="196159" cy="196159"/>
            </a:xfrm>
          </p:grpSpPr>
          <p:sp>
            <p:nvSpPr>
              <p:cNvPr name="Freeform 94" id="94"/>
              <p:cNvSpPr/>
              <p:nvPr/>
            </p:nvSpPr>
            <p:spPr>
              <a:xfrm flipH="false" flipV="false" rot="0">
                <a:off x="0" y="0"/>
                <a:ext cx="196159" cy="196159"/>
              </a:xfrm>
              <a:custGeom>
                <a:avLst/>
                <a:gdLst/>
                <a:ahLst/>
                <a:cxnLst/>
                <a:rect r="r" b="b" t="t" l="l"/>
                <a:pathLst>
                  <a:path h="196159" w="196159">
                    <a:moveTo>
                      <a:pt x="98079" y="0"/>
                    </a:moveTo>
                    <a:lnTo>
                      <a:pt x="98079" y="0"/>
                    </a:lnTo>
                    <a:cubicBezTo>
                      <a:pt x="152247" y="0"/>
                      <a:pt x="196159" y="43912"/>
                      <a:pt x="196159" y="98079"/>
                    </a:cubicBezTo>
                    <a:lnTo>
                      <a:pt x="196159" y="98079"/>
                    </a:lnTo>
                    <a:cubicBezTo>
                      <a:pt x="196159" y="124092"/>
                      <a:pt x="185825" y="149038"/>
                      <a:pt x="167432" y="167432"/>
                    </a:cubicBezTo>
                    <a:cubicBezTo>
                      <a:pt x="149038" y="185825"/>
                      <a:pt x="124092" y="196159"/>
                      <a:pt x="98079" y="196159"/>
                    </a:cubicBezTo>
                    <a:lnTo>
                      <a:pt x="98079" y="196159"/>
                    </a:lnTo>
                    <a:cubicBezTo>
                      <a:pt x="72067" y="196159"/>
                      <a:pt x="47120" y="185825"/>
                      <a:pt x="28727" y="167432"/>
                    </a:cubicBezTo>
                    <a:cubicBezTo>
                      <a:pt x="10333" y="149038"/>
                      <a:pt x="0" y="124092"/>
                      <a:pt x="0" y="98079"/>
                    </a:cubicBezTo>
                    <a:lnTo>
                      <a:pt x="0" y="98079"/>
                    </a:lnTo>
                    <a:cubicBezTo>
                      <a:pt x="0" y="72067"/>
                      <a:pt x="10333" y="47120"/>
                      <a:pt x="28727" y="28727"/>
                    </a:cubicBezTo>
                    <a:cubicBezTo>
                      <a:pt x="47120" y="10333"/>
                      <a:pt x="72067" y="0"/>
                      <a:pt x="98079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  <p:sp>
            <p:nvSpPr>
              <p:cNvPr name="TextBox 95" id="95"/>
              <p:cNvSpPr txBox="true"/>
              <p:nvPr/>
            </p:nvSpPr>
            <p:spPr>
              <a:xfrm>
                <a:off x="0" y="-85725"/>
                <a:ext cx="196159" cy="281884"/>
              </a:xfrm>
              <a:prstGeom prst="rect">
                <a:avLst/>
              </a:prstGeom>
            </p:spPr>
            <p:txBody>
              <a:bodyPr anchor="ctr" rtlCol="false" tIns="35660" lIns="35660" bIns="35660" rIns="3566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Freeform 96" id="96"/>
            <p:cNvSpPr/>
            <p:nvPr/>
          </p:nvSpPr>
          <p:spPr>
            <a:xfrm flipH="false" flipV="false" rot="0">
              <a:off x="1331047" y="621226"/>
              <a:ext cx="662951" cy="313244"/>
            </a:xfrm>
            <a:custGeom>
              <a:avLst/>
              <a:gdLst/>
              <a:ahLst/>
              <a:cxnLst/>
              <a:rect r="r" b="b" t="t" l="l"/>
              <a:pathLst>
                <a:path h="313244" w="662951">
                  <a:moveTo>
                    <a:pt x="0" y="0"/>
                  </a:moveTo>
                  <a:lnTo>
                    <a:pt x="662951" y="0"/>
                  </a:lnTo>
                  <a:lnTo>
                    <a:pt x="662951" y="313245"/>
                  </a:lnTo>
                  <a:lnTo>
                    <a:pt x="0" y="313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7" id="97"/>
            <p:cNvSpPr txBox="true"/>
            <p:nvPr/>
          </p:nvSpPr>
          <p:spPr>
            <a:xfrm rot="0">
              <a:off x="334839" y="1947220"/>
              <a:ext cx="2655366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500">
                  <a:solidFill>
                    <a:srgbClr val="444444"/>
                  </a:solidFill>
                  <a:latin typeface="Roboto 2"/>
                  <a:ea typeface="Roboto 2"/>
                  <a:cs typeface="Roboto 2"/>
                  <a:sym typeface="Roboto 2"/>
                </a:rPr>
                <a:t>Soluții complete pentru protecția vehiculelor</a:t>
              </a:r>
            </a:p>
          </p:txBody>
        </p:sp>
        <p:sp>
          <p:nvSpPr>
            <p:cNvPr name="TextBox 98" id="98"/>
            <p:cNvSpPr txBox="true"/>
            <p:nvPr/>
          </p:nvSpPr>
          <p:spPr>
            <a:xfrm rot="0">
              <a:off x="334839" y="1318588"/>
              <a:ext cx="2655366" cy="49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b="true">
                  <a:solidFill>
                    <a:srgbClr val="2B2B2B"/>
                  </a:solidFill>
                  <a:latin typeface="Roboto 2 Bold"/>
                  <a:ea typeface="Roboto 2 Bold"/>
                  <a:cs typeface="Roboto 2 Bold"/>
                  <a:sym typeface="Roboto 2 Bold"/>
                </a:rPr>
                <a:t>Auto</a:t>
              </a:r>
            </a:p>
          </p:txBody>
        </p:sp>
      </p:grpSp>
      <p:sp>
        <p:nvSpPr>
          <p:cNvPr name="TextBox 99" id="99"/>
          <p:cNvSpPr txBox="true"/>
          <p:nvPr/>
        </p:nvSpPr>
        <p:spPr>
          <a:xfrm rot="0">
            <a:off x="1279519" y="3394434"/>
            <a:ext cx="6228868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Serviciile noastre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271975" y="4512055"/>
            <a:ext cx="6228868" cy="1736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Cu o </a:t>
            </a:r>
            <a:r>
              <a:rPr lang="en-US" sz="22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rețea extinsă de experți</a:t>
            </a:r>
            <a:r>
              <a:rPr lang="en-US" sz="22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 și acces la cele mai bune oferte de pe piață, Transilvania Broker livrează </a:t>
            </a:r>
            <a:r>
              <a:rPr lang="en-US" sz="22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soluții de asigurare personalizate</a:t>
            </a:r>
            <a:r>
              <a:rPr lang="en-US" sz="22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, rapide și eficiente.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grpSp>
        <p:nvGrpSpPr>
          <p:cNvPr name="Group 106" id="106"/>
          <p:cNvGrpSpPr/>
          <p:nvPr/>
        </p:nvGrpSpPr>
        <p:grpSpPr>
          <a:xfrm rot="0">
            <a:off x="15154146" y="1432395"/>
            <a:ext cx="343740" cy="47625"/>
            <a:chOff x="0" y="0"/>
            <a:chExt cx="90532" cy="12543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108" id="108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09" id="109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0444" y="5989706"/>
            <a:ext cx="3853907" cy="3244750"/>
            <a:chOff x="0" y="0"/>
            <a:chExt cx="1015021" cy="8545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5021" cy="854584"/>
            </a:xfrm>
            <a:custGeom>
              <a:avLst/>
              <a:gdLst/>
              <a:ahLst/>
              <a:cxnLst/>
              <a:rect r="r" b="b" t="t" l="l"/>
              <a:pathLst>
                <a:path h="854584" w="1015021">
                  <a:moveTo>
                    <a:pt x="96425" y="0"/>
                  </a:moveTo>
                  <a:lnTo>
                    <a:pt x="918596" y="0"/>
                  </a:lnTo>
                  <a:cubicBezTo>
                    <a:pt x="944169" y="0"/>
                    <a:pt x="968695" y="10159"/>
                    <a:pt x="986779" y="28242"/>
                  </a:cubicBezTo>
                  <a:cubicBezTo>
                    <a:pt x="1004862" y="46325"/>
                    <a:pt x="1015021" y="70851"/>
                    <a:pt x="1015021" y="96425"/>
                  </a:cubicBezTo>
                  <a:lnTo>
                    <a:pt x="1015021" y="758159"/>
                  </a:lnTo>
                  <a:cubicBezTo>
                    <a:pt x="1015021" y="783733"/>
                    <a:pt x="1004862" y="808259"/>
                    <a:pt x="986779" y="826342"/>
                  </a:cubicBezTo>
                  <a:cubicBezTo>
                    <a:pt x="968695" y="844425"/>
                    <a:pt x="944169" y="854584"/>
                    <a:pt x="918596" y="854584"/>
                  </a:cubicBezTo>
                  <a:lnTo>
                    <a:pt x="96425" y="854584"/>
                  </a:lnTo>
                  <a:cubicBezTo>
                    <a:pt x="43171" y="854584"/>
                    <a:pt x="0" y="811413"/>
                    <a:pt x="0" y="758159"/>
                  </a:cubicBezTo>
                  <a:lnTo>
                    <a:pt x="0" y="96425"/>
                  </a:lnTo>
                  <a:cubicBezTo>
                    <a:pt x="0" y="70851"/>
                    <a:pt x="10159" y="46325"/>
                    <a:pt x="28242" y="28242"/>
                  </a:cubicBezTo>
                  <a:cubicBezTo>
                    <a:pt x="46325" y="10159"/>
                    <a:pt x="70851" y="0"/>
                    <a:pt x="96425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1015021" cy="940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166268" y="5989706"/>
            <a:ext cx="3853907" cy="3244750"/>
            <a:chOff x="0" y="0"/>
            <a:chExt cx="1015021" cy="8545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5021" cy="854584"/>
            </a:xfrm>
            <a:custGeom>
              <a:avLst/>
              <a:gdLst/>
              <a:ahLst/>
              <a:cxnLst/>
              <a:rect r="r" b="b" t="t" l="l"/>
              <a:pathLst>
                <a:path h="854584" w="1015021">
                  <a:moveTo>
                    <a:pt x="96425" y="0"/>
                  </a:moveTo>
                  <a:lnTo>
                    <a:pt x="918596" y="0"/>
                  </a:lnTo>
                  <a:cubicBezTo>
                    <a:pt x="944169" y="0"/>
                    <a:pt x="968695" y="10159"/>
                    <a:pt x="986779" y="28242"/>
                  </a:cubicBezTo>
                  <a:cubicBezTo>
                    <a:pt x="1004862" y="46325"/>
                    <a:pt x="1015021" y="70851"/>
                    <a:pt x="1015021" y="96425"/>
                  </a:cubicBezTo>
                  <a:lnTo>
                    <a:pt x="1015021" y="758159"/>
                  </a:lnTo>
                  <a:cubicBezTo>
                    <a:pt x="1015021" y="783733"/>
                    <a:pt x="1004862" y="808259"/>
                    <a:pt x="986779" y="826342"/>
                  </a:cubicBezTo>
                  <a:cubicBezTo>
                    <a:pt x="968695" y="844425"/>
                    <a:pt x="944169" y="854584"/>
                    <a:pt x="918596" y="854584"/>
                  </a:cubicBezTo>
                  <a:lnTo>
                    <a:pt x="96425" y="854584"/>
                  </a:lnTo>
                  <a:cubicBezTo>
                    <a:pt x="43171" y="854584"/>
                    <a:pt x="0" y="811413"/>
                    <a:pt x="0" y="758159"/>
                  </a:cubicBezTo>
                  <a:lnTo>
                    <a:pt x="0" y="96425"/>
                  </a:lnTo>
                  <a:cubicBezTo>
                    <a:pt x="0" y="70851"/>
                    <a:pt x="10159" y="46325"/>
                    <a:pt x="28242" y="28242"/>
                  </a:cubicBezTo>
                  <a:cubicBezTo>
                    <a:pt x="46325" y="10159"/>
                    <a:pt x="70851" y="0"/>
                    <a:pt x="96425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1015021" cy="940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700294" y="6398885"/>
            <a:ext cx="574207" cy="57420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806118" y="6398885"/>
            <a:ext cx="574207" cy="574207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267825" y="5989706"/>
            <a:ext cx="3853907" cy="3244750"/>
            <a:chOff x="0" y="0"/>
            <a:chExt cx="1015021" cy="8545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15021" cy="854584"/>
            </a:xfrm>
            <a:custGeom>
              <a:avLst/>
              <a:gdLst/>
              <a:ahLst/>
              <a:cxnLst/>
              <a:rect r="r" b="b" t="t" l="l"/>
              <a:pathLst>
                <a:path h="854584" w="1015021">
                  <a:moveTo>
                    <a:pt x="96425" y="0"/>
                  </a:moveTo>
                  <a:lnTo>
                    <a:pt x="918596" y="0"/>
                  </a:lnTo>
                  <a:cubicBezTo>
                    <a:pt x="944169" y="0"/>
                    <a:pt x="968695" y="10159"/>
                    <a:pt x="986779" y="28242"/>
                  </a:cubicBezTo>
                  <a:cubicBezTo>
                    <a:pt x="1004862" y="46325"/>
                    <a:pt x="1015021" y="70851"/>
                    <a:pt x="1015021" y="96425"/>
                  </a:cubicBezTo>
                  <a:lnTo>
                    <a:pt x="1015021" y="758159"/>
                  </a:lnTo>
                  <a:cubicBezTo>
                    <a:pt x="1015021" y="783733"/>
                    <a:pt x="1004862" y="808259"/>
                    <a:pt x="986779" y="826342"/>
                  </a:cubicBezTo>
                  <a:cubicBezTo>
                    <a:pt x="968695" y="844425"/>
                    <a:pt x="944169" y="854584"/>
                    <a:pt x="918596" y="854584"/>
                  </a:cubicBezTo>
                  <a:lnTo>
                    <a:pt x="96425" y="854584"/>
                  </a:lnTo>
                  <a:cubicBezTo>
                    <a:pt x="43171" y="854584"/>
                    <a:pt x="0" y="811413"/>
                    <a:pt x="0" y="758159"/>
                  </a:cubicBezTo>
                  <a:lnTo>
                    <a:pt x="0" y="96425"/>
                  </a:lnTo>
                  <a:cubicBezTo>
                    <a:pt x="0" y="70851"/>
                    <a:pt x="10159" y="46325"/>
                    <a:pt x="28242" y="28242"/>
                  </a:cubicBezTo>
                  <a:cubicBezTo>
                    <a:pt x="46325" y="10159"/>
                    <a:pt x="70851" y="0"/>
                    <a:pt x="96425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1015021" cy="940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373649" y="5989706"/>
            <a:ext cx="3853907" cy="3244750"/>
            <a:chOff x="0" y="0"/>
            <a:chExt cx="1015021" cy="85458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5021" cy="854584"/>
            </a:xfrm>
            <a:custGeom>
              <a:avLst/>
              <a:gdLst/>
              <a:ahLst/>
              <a:cxnLst/>
              <a:rect r="r" b="b" t="t" l="l"/>
              <a:pathLst>
                <a:path h="854584" w="1015021">
                  <a:moveTo>
                    <a:pt x="96425" y="0"/>
                  </a:moveTo>
                  <a:lnTo>
                    <a:pt x="918596" y="0"/>
                  </a:lnTo>
                  <a:cubicBezTo>
                    <a:pt x="944169" y="0"/>
                    <a:pt x="968695" y="10159"/>
                    <a:pt x="986779" y="28242"/>
                  </a:cubicBezTo>
                  <a:cubicBezTo>
                    <a:pt x="1004862" y="46325"/>
                    <a:pt x="1015021" y="70851"/>
                    <a:pt x="1015021" y="96425"/>
                  </a:cubicBezTo>
                  <a:lnTo>
                    <a:pt x="1015021" y="758159"/>
                  </a:lnTo>
                  <a:cubicBezTo>
                    <a:pt x="1015021" y="783733"/>
                    <a:pt x="1004862" y="808259"/>
                    <a:pt x="986779" y="826342"/>
                  </a:cubicBezTo>
                  <a:cubicBezTo>
                    <a:pt x="968695" y="844425"/>
                    <a:pt x="944169" y="854584"/>
                    <a:pt x="918596" y="854584"/>
                  </a:cubicBezTo>
                  <a:lnTo>
                    <a:pt x="96425" y="854584"/>
                  </a:lnTo>
                  <a:cubicBezTo>
                    <a:pt x="43171" y="854584"/>
                    <a:pt x="0" y="811413"/>
                    <a:pt x="0" y="758159"/>
                  </a:cubicBezTo>
                  <a:lnTo>
                    <a:pt x="0" y="96425"/>
                  </a:lnTo>
                  <a:cubicBezTo>
                    <a:pt x="0" y="70851"/>
                    <a:pt x="10159" y="46325"/>
                    <a:pt x="28242" y="28242"/>
                  </a:cubicBezTo>
                  <a:cubicBezTo>
                    <a:pt x="46325" y="10159"/>
                    <a:pt x="70851" y="0"/>
                    <a:pt x="96425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1015021" cy="940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907675" y="6398885"/>
            <a:ext cx="574207" cy="574207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5013500" y="6398885"/>
            <a:ext cx="574207" cy="574207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3015687" y="3962784"/>
            <a:ext cx="366484" cy="379776"/>
          </a:xfrm>
          <a:custGeom>
            <a:avLst/>
            <a:gdLst/>
            <a:ahLst/>
            <a:cxnLst/>
            <a:rect r="r" b="b" t="t" l="l"/>
            <a:pathLst>
              <a:path h="379776" w="366484">
                <a:moveTo>
                  <a:pt x="0" y="0"/>
                </a:moveTo>
                <a:lnTo>
                  <a:pt x="366484" y="0"/>
                </a:lnTo>
                <a:lnTo>
                  <a:pt x="366484" y="379776"/>
                </a:lnTo>
                <a:lnTo>
                  <a:pt x="0" y="379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152965" y="3962784"/>
            <a:ext cx="379776" cy="379776"/>
          </a:xfrm>
          <a:custGeom>
            <a:avLst/>
            <a:gdLst/>
            <a:ahLst/>
            <a:cxnLst/>
            <a:rect r="r" b="b" t="t" l="l"/>
            <a:pathLst>
              <a:path h="379776" w="379776">
                <a:moveTo>
                  <a:pt x="0" y="0"/>
                </a:moveTo>
                <a:lnTo>
                  <a:pt x="379776" y="0"/>
                </a:lnTo>
                <a:lnTo>
                  <a:pt x="379776" y="379776"/>
                </a:lnTo>
                <a:lnTo>
                  <a:pt x="0" y="37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5154146" y="1432395"/>
            <a:ext cx="343740" cy="47625"/>
            <a:chOff x="0" y="0"/>
            <a:chExt cx="90532" cy="1254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2799747" y="6484485"/>
            <a:ext cx="375300" cy="403006"/>
          </a:xfrm>
          <a:custGeom>
            <a:avLst/>
            <a:gdLst/>
            <a:ahLst/>
            <a:cxnLst/>
            <a:rect r="r" b="b" t="t" l="l"/>
            <a:pathLst>
              <a:path h="403006" w="375300">
                <a:moveTo>
                  <a:pt x="0" y="0"/>
                </a:moveTo>
                <a:lnTo>
                  <a:pt x="375300" y="0"/>
                </a:lnTo>
                <a:lnTo>
                  <a:pt x="375300" y="403006"/>
                </a:lnTo>
                <a:lnTo>
                  <a:pt x="0" y="4030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6891977" y="6441685"/>
            <a:ext cx="402490" cy="488606"/>
          </a:xfrm>
          <a:custGeom>
            <a:avLst/>
            <a:gdLst/>
            <a:ahLst/>
            <a:cxnLst/>
            <a:rect r="r" b="b" t="t" l="l"/>
            <a:pathLst>
              <a:path h="488606" w="402490">
                <a:moveTo>
                  <a:pt x="0" y="0"/>
                </a:moveTo>
                <a:lnTo>
                  <a:pt x="402489" y="0"/>
                </a:lnTo>
                <a:lnTo>
                  <a:pt x="402489" y="488606"/>
                </a:lnTo>
                <a:lnTo>
                  <a:pt x="0" y="4886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983919" y="6496214"/>
            <a:ext cx="421719" cy="379547"/>
          </a:xfrm>
          <a:custGeom>
            <a:avLst/>
            <a:gdLst/>
            <a:ahLst/>
            <a:cxnLst/>
            <a:rect r="r" b="b" t="t" l="l"/>
            <a:pathLst>
              <a:path h="379547" w="421719">
                <a:moveTo>
                  <a:pt x="0" y="0"/>
                </a:moveTo>
                <a:lnTo>
                  <a:pt x="421719" y="0"/>
                </a:lnTo>
                <a:lnTo>
                  <a:pt x="421719" y="379548"/>
                </a:lnTo>
                <a:lnTo>
                  <a:pt x="0" y="3795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083882" y="6508661"/>
            <a:ext cx="478019" cy="378830"/>
          </a:xfrm>
          <a:custGeom>
            <a:avLst/>
            <a:gdLst/>
            <a:ahLst/>
            <a:cxnLst/>
            <a:rect r="r" b="b" t="t" l="l"/>
            <a:pathLst>
              <a:path h="378830" w="478019">
                <a:moveTo>
                  <a:pt x="0" y="0"/>
                </a:moveTo>
                <a:lnTo>
                  <a:pt x="478019" y="0"/>
                </a:lnTo>
                <a:lnTo>
                  <a:pt x="478019" y="378830"/>
                </a:lnTo>
                <a:lnTo>
                  <a:pt x="0" y="3788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434184" y="7810506"/>
            <a:ext cx="3106427" cy="1290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6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Negociere și dezvoltare de produse personalizate cu asigurători naționali și internaționali.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540008" y="7810506"/>
            <a:ext cx="3106427" cy="1290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6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Suport în emiterea de produse precum garanții, asigurări de credit comercial și soluții de management al riscurilor.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34184" y="7203631"/>
            <a:ext cx="3106427" cy="33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Dezvoltare de produse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540008" y="7203631"/>
            <a:ext cx="3106427" cy="33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Soluții specializate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648825" y="7972431"/>
            <a:ext cx="3106427" cy="966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6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Asistență dedicată clienților și sprijin profesionist în gestionarea eficientă a daunelor.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747389" y="7972431"/>
            <a:ext cx="3106427" cy="966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6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Organizare sesiuni de instruire și suport dedicate dezvoltării rețelei de vânzări.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641565" y="7203631"/>
            <a:ext cx="3106427" cy="666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Suport clienți &amp; consultanță daune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747389" y="7203631"/>
            <a:ext cx="3106427" cy="33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Training rețea vânzări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71975" y="3271319"/>
            <a:ext cx="10209906" cy="81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Departamentul Corporate</a:t>
            </a:r>
            <a:r>
              <a:rPr lang="en-US" sz="21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este format dintr-o echipă de 4 specialiști cu experiență vastă, inclusiv în asigurări internaționale.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71975" y="2203721"/>
            <a:ext cx="754968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Corporate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71975" y="4429517"/>
            <a:ext cx="9635700" cy="1236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Colaborăm cu </a:t>
            </a:r>
            <a:r>
              <a:rPr lang="en-US" sz="2100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cei mai importanți asigurători</a:t>
            </a:r>
            <a:r>
              <a:rPr lang="en-US" sz="21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și accesăm </a:t>
            </a:r>
            <a:r>
              <a:rPr lang="en-US" sz="2100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soluții non-standard</a:t>
            </a:r>
            <a:r>
              <a:rPr lang="en-US" sz="21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prin </a:t>
            </a:r>
            <a:r>
              <a:rPr lang="en-US" sz="2100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Lloyd’s</a:t>
            </a:r>
            <a:r>
              <a:rPr lang="en-US" sz="21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și </a:t>
            </a:r>
            <a:r>
              <a:rPr lang="en-US" sz="2100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brokeri internaționali</a:t>
            </a:r>
            <a:r>
              <a:rPr lang="en-US" sz="21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, pentru a oferi clienților opțiuni unice și competitive. 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763742" y="1963128"/>
            <a:ext cx="5463814" cy="3731015"/>
            <a:chOff x="0" y="0"/>
            <a:chExt cx="933560" cy="63749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933560" cy="637490"/>
            </a:xfrm>
            <a:custGeom>
              <a:avLst/>
              <a:gdLst/>
              <a:ahLst/>
              <a:cxnLst/>
              <a:rect r="r" b="b" t="t" l="l"/>
              <a:pathLst>
                <a:path h="637490" w="933560">
                  <a:moveTo>
                    <a:pt x="68013" y="0"/>
                  </a:moveTo>
                  <a:lnTo>
                    <a:pt x="865547" y="0"/>
                  </a:lnTo>
                  <a:cubicBezTo>
                    <a:pt x="903110" y="0"/>
                    <a:pt x="933560" y="30451"/>
                    <a:pt x="933560" y="68013"/>
                  </a:cubicBezTo>
                  <a:lnTo>
                    <a:pt x="933560" y="569477"/>
                  </a:lnTo>
                  <a:cubicBezTo>
                    <a:pt x="933560" y="607040"/>
                    <a:pt x="903110" y="637490"/>
                    <a:pt x="865547" y="637490"/>
                  </a:cubicBezTo>
                  <a:lnTo>
                    <a:pt x="68013" y="637490"/>
                  </a:lnTo>
                  <a:cubicBezTo>
                    <a:pt x="49975" y="637490"/>
                    <a:pt x="32676" y="630325"/>
                    <a:pt x="19921" y="617570"/>
                  </a:cubicBezTo>
                  <a:cubicBezTo>
                    <a:pt x="7166" y="604815"/>
                    <a:pt x="0" y="587515"/>
                    <a:pt x="0" y="569477"/>
                  </a:cubicBezTo>
                  <a:lnTo>
                    <a:pt x="0" y="68013"/>
                  </a:lnTo>
                  <a:cubicBezTo>
                    <a:pt x="0" y="49975"/>
                    <a:pt x="7166" y="32676"/>
                    <a:pt x="19921" y="19921"/>
                  </a:cubicBezTo>
                  <a:cubicBezTo>
                    <a:pt x="32676" y="7166"/>
                    <a:pt x="49975" y="0"/>
                    <a:pt x="68013" y="0"/>
                  </a:cubicBezTo>
                  <a:close/>
                </a:path>
              </a:pathLst>
            </a:custGeom>
            <a:blipFill>
              <a:blip r:embed="rId15"/>
              <a:stretch>
                <a:fillRect l="-1246" t="0" r="-1246" b="0"/>
              </a:stretch>
            </a:blipFill>
          </p:spPr>
        </p:sp>
      </p:grpSp>
      <p:sp>
        <p:nvSpPr>
          <p:cNvPr name="TextBox 54" id="54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33460" y="1918235"/>
            <a:ext cx="6025840" cy="7340065"/>
            <a:chOff x="0" y="0"/>
            <a:chExt cx="933560" cy="11371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3560" cy="1137168"/>
            </a:xfrm>
            <a:custGeom>
              <a:avLst/>
              <a:gdLst/>
              <a:ahLst/>
              <a:cxnLst/>
              <a:rect r="r" b="b" t="t" l="l"/>
              <a:pathLst>
                <a:path h="1137168" w="933560">
                  <a:moveTo>
                    <a:pt x="61670" y="0"/>
                  </a:moveTo>
                  <a:lnTo>
                    <a:pt x="871890" y="0"/>
                  </a:lnTo>
                  <a:cubicBezTo>
                    <a:pt x="905950" y="0"/>
                    <a:pt x="933560" y="27610"/>
                    <a:pt x="933560" y="61670"/>
                  </a:cubicBezTo>
                  <a:lnTo>
                    <a:pt x="933560" y="1075498"/>
                  </a:lnTo>
                  <a:cubicBezTo>
                    <a:pt x="933560" y="1109558"/>
                    <a:pt x="905950" y="1137168"/>
                    <a:pt x="871890" y="1137168"/>
                  </a:cubicBezTo>
                  <a:lnTo>
                    <a:pt x="61670" y="1137168"/>
                  </a:lnTo>
                  <a:cubicBezTo>
                    <a:pt x="45314" y="1137168"/>
                    <a:pt x="29628" y="1130671"/>
                    <a:pt x="18063" y="1119106"/>
                  </a:cubicBezTo>
                  <a:cubicBezTo>
                    <a:pt x="6497" y="1107540"/>
                    <a:pt x="0" y="1091854"/>
                    <a:pt x="0" y="1075498"/>
                  </a:cubicBezTo>
                  <a:lnTo>
                    <a:pt x="0" y="61670"/>
                  </a:lnTo>
                  <a:cubicBezTo>
                    <a:pt x="0" y="27610"/>
                    <a:pt x="27610" y="0"/>
                    <a:pt x="61670" y="0"/>
                  </a:cubicBezTo>
                  <a:close/>
                </a:path>
              </a:pathLst>
            </a:custGeom>
            <a:blipFill>
              <a:blip r:embed="rId2"/>
              <a:stretch>
                <a:fillRect l="-54896" t="0" r="-2815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521908" y="6141703"/>
            <a:ext cx="2994510" cy="3116597"/>
            <a:chOff x="0" y="0"/>
            <a:chExt cx="788677" cy="8208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677" cy="820832"/>
            </a:xfrm>
            <a:custGeom>
              <a:avLst/>
              <a:gdLst/>
              <a:ahLst/>
              <a:cxnLst/>
              <a:rect r="r" b="b" t="t" l="l"/>
              <a:pathLst>
                <a:path h="820832" w="788677">
                  <a:moveTo>
                    <a:pt x="124098" y="0"/>
                  </a:moveTo>
                  <a:lnTo>
                    <a:pt x="664580" y="0"/>
                  </a:lnTo>
                  <a:cubicBezTo>
                    <a:pt x="697492" y="0"/>
                    <a:pt x="729057" y="13075"/>
                    <a:pt x="752330" y="36347"/>
                  </a:cubicBezTo>
                  <a:cubicBezTo>
                    <a:pt x="775603" y="59620"/>
                    <a:pt x="788677" y="91185"/>
                    <a:pt x="788677" y="124098"/>
                  </a:cubicBezTo>
                  <a:lnTo>
                    <a:pt x="788677" y="696734"/>
                  </a:lnTo>
                  <a:cubicBezTo>
                    <a:pt x="788677" y="729647"/>
                    <a:pt x="775603" y="761212"/>
                    <a:pt x="752330" y="784485"/>
                  </a:cubicBezTo>
                  <a:cubicBezTo>
                    <a:pt x="729057" y="807758"/>
                    <a:pt x="697492" y="820832"/>
                    <a:pt x="664580" y="820832"/>
                  </a:cubicBezTo>
                  <a:lnTo>
                    <a:pt x="124098" y="820832"/>
                  </a:lnTo>
                  <a:cubicBezTo>
                    <a:pt x="91185" y="820832"/>
                    <a:pt x="59620" y="807758"/>
                    <a:pt x="36347" y="784485"/>
                  </a:cubicBezTo>
                  <a:cubicBezTo>
                    <a:pt x="13075" y="761212"/>
                    <a:pt x="0" y="729647"/>
                    <a:pt x="0" y="696734"/>
                  </a:cubicBezTo>
                  <a:lnTo>
                    <a:pt x="0" y="124098"/>
                  </a:lnTo>
                  <a:cubicBezTo>
                    <a:pt x="0" y="91185"/>
                    <a:pt x="13075" y="59620"/>
                    <a:pt x="36347" y="36347"/>
                  </a:cubicBezTo>
                  <a:cubicBezTo>
                    <a:pt x="59620" y="13075"/>
                    <a:pt x="91185" y="0"/>
                    <a:pt x="124098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788677" cy="897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19200" y="6141703"/>
            <a:ext cx="2994510" cy="3116597"/>
            <a:chOff x="0" y="0"/>
            <a:chExt cx="788677" cy="8208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88677" cy="820832"/>
            </a:xfrm>
            <a:custGeom>
              <a:avLst/>
              <a:gdLst/>
              <a:ahLst/>
              <a:cxnLst/>
              <a:rect r="r" b="b" t="t" l="l"/>
              <a:pathLst>
                <a:path h="820832" w="788677">
                  <a:moveTo>
                    <a:pt x="124098" y="0"/>
                  </a:moveTo>
                  <a:lnTo>
                    <a:pt x="664580" y="0"/>
                  </a:lnTo>
                  <a:cubicBezTo>
                    <a:pt x="697492" y="0"/>
                    <a:pt x="729057" y="13075"/>
                    <a:pt x="752330" y="36347"/>
                  </a:cubicBezTo>
                  <a:cubicBezTo>
                    <a:pt x="775603" y="59620"/>
                    <a:pt x="788677" y="91185"/>
                    <a:pt x="788677" y="124098"/>
                  </a:cubicBezTo>
                  <a:lnTo>
                    <a:pt x="788677" y="696734"/>
                  </a:lnTo>
                  <a:cubicBezTo>
                    <a:pt x="788677" y="729647"/>
                    <a:pt x="775603" y="761212"/>
                    <a:pt x="752330" y="784485"/>
                  </a:cubicBezTo>
                  <a:cubicBezTo>
                    <a:pt x="729057" y="807758"/>
                    <a:pt x="697492" y="820832"/>
                    <a:pt x="664580" y="820832"/>
                  </a:cubicBezTo>
                  <a:lnTo>
                    <a:pt x="124098" y="820832"/>
                  </a:lnTo>
                  <a:cubicBezTo>
                    <a:pt x="91185" y="820832"/>
                    <a:pt x="59620" y="807758"/>
                    <a:pt x="36347" y="784485"/>
                  </a:cubicBezTo>
                  <a:cubicBezTo>
                    <a:pt x="13075" y="761212"/>
                    <a:pt x="0" y="729647"/>
                    <a:pt x="0" y="696734"/>
                  </a:cubicBezTo>
                  <a:lnTo>
                    <a:pt x="0" y="124098"/>
                  </a:lnTo>
                  <a:cubicBezTo>
                    <a:pt x="0" y="91185"/>
                    <a:pt x="13075" y="59620"/>
                    <a:pt x="36347" y="36347"/>
                  </a:cubicBezTo>
                  <a:cubicBezTo>
                    <a:pt x="59620" y="13075"/>
                    <a:pt x="91185" y="0"/>
                    <a:pt x="124098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788677" cy="897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824615" y="6141703"/>
            <a:ext cx="2994510" cy="3116597"/>
            <a:chOff x="0" y="0"/>
            <a:chExt cx="788677" cy="8208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88677" cy="820832"/>
            </a:xfrm>
            <a:custGeom>
              <a:avLst/>
              <a:gdLst/>
              <a:ahLst/>
              <a:cxnLst/>
              <a:rect r="r" b="b" t="t" l="l"/>
              <a:pathLst>
                <a:path h="820832" w="788677">
                  <a:moveTo>
                    <a:pt x="124098" y="0"/>
                  </a:moveTo>
                  <a:lnTo>
                    <a:pt x="664580" y="0"/>
                  </a:lnTo>
                  <a:cubicBezTo>
                    <a:pt x="697492" y="0"/>
                    <a:pt x="729057" y="13075"/>
                    <a:pt x="752330" y="36347"/>
                  </a:cubicBezTo>
                  <a:cubicBezTo>
                    <a:pt x="775603" y="59620"/>
                    <a:pt x="788677" y="91185"/>
                    <a:pt x="788677" y="124098"/>
                  </a:cubicBezTo>
                  <a:lnTo>
                    <a:pt x="788677" y="696734"/>
                  </a:lnTo>
                  <a:cubicBezTo>
                    <a:pt x="788677" y="729647"/>
                    <a:pt x="775603" y="761212"/>
                    <a:pt x="752330" y="784485"/>
                  </a:cubicBezTo>
                  <a:cubicBezTo>
                    <a:pt x="729057" y="807758"/>
                    <a:pt x="697492" y="820832"/>
                    <a:pt x="664580" y="820832"/>
                  </a:cubicBezTo>
                  <a:lnTo>
                    <a:pt x="124098" y="820832"/>
                  </a:lnTo>
                  <a:cubicBezTo>
                    <a:pt x="91185" y="820832"/>
                    <a:pt x="59620" y="807758"/>
                    <a:pt x="36347" y="784485"/>
                  </a:cubicBezTo>
                  <a:cubicBezTo>
                    <a:pt x="13075" y="761212"/>
                    <a:pt x="0" y="729647"/>
                    <a:pt x="0" y="696734"/>
                  </a:cubicBezTo>
                  <a:lnTo>
                    <a:pt x="0" y="124098"/>
                  </a:lnTo>
                  <a:cubicBezTo>
                    <a:pt x="0" y="91185"/>
                    <a:pt x="13075" y="59620"/>
                    <a:pt x="36347" y="36347"/>
                  </a:cubicBezTo>
                  <a:cubicBezTo>
                    <a:pt x="59620" y="13075"/>
                    <a:pt x="91185" y="0"/>
                    <a:pt x="124098" y="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788677" cy="897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429352" y="6443882"/>
            <a:ext cx="574207" cy="57420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32059" y="6443882"/>
            <a:ext cx="574207" cy="574207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034767" y="6443882"/>
            <a:ext cx="574207" cy="57420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271975" y="631482"/>
            <a:ext cx="4035177" cy="1331646"/>
          </a:xfrm>
          <a:custGeom>
            <a:avLst/>
            <a:gdLst/>
            <a:ahLst/>
            <a:cxnLst/>
            <a:rect r="r" b="b" t="t" l="l"/>
            <a:pathLst>
              <a:path h="1331646" w="4035177">
                <a:moveTo>
                  <a:pt x="0" y="0"/>
                </a:moveTo>
                <a:lnTo>
                  <a:pt x="4035178" y="0"/>
                </a:lnTo>
                <a:lnTo>
                  <a:pt x="4035178" y="1331646"/>
                </a:lnTo>
                <a:lnTo>
                  <a:pt x="0" y="1331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5154146" y="1432395"/>
            <a:ext cx="343740" cy="47625"/>
            <a:chOff x="0" y="0"/>
            <a:chExt cx="90532" cy="1254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0532" cy="12543"/>
            </a:xfrm>
            <a:custGeom>
              <a:avLst/>
              <a:gdLst/>
              <a:ahLst/>
              <a:cxnLst/>
              <a:rect r="r" b="b" t="t" l="l"/>
              <a:pathLst>
                <a:path h="12543" w="90532">
                  <a:moveTo>
                    <a:pt x="0" y="0"/>
                  </a:moveTo>
                  <a:lnTo>
                    <a:pt x="90532" y="0"/>
                  </a:lnTo>
                  <a:lnTo>
                    <a:pt x="9053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0532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2521134" y="6535664"/>
            <a:ext cx="390642" cy="390642"/>
          </a:xfrm>
          <a:custGeom>
            <a:avLst/>
            <a:gdLst/>
            <a:ahLst/>
            <a:cxnLst/>
            <a:rect r="r" b="b" t="t" l="l"/>
            <a:pathLst>
              <a:path h="390642" w="390642">
                <a:moveTo>
                  <a:pt x="0" y="0"/>
                </a:moveTo>
                <a:lnTo>
                  <a:pt x="390642" y="0"/>
                </a:lnTo>
                <a:lnTo>
                  <a:pt x="390642" y="390642"/>
                </a:lnTo>
                <a:lnTo>
                  <a:pt x="0" y="390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823998" y="6523385"/>
            <a:ext cx="390330" cy="402921"/>
          </a:xfrm>
          <a:custGeom>
            <a:avLst/>
            <a:gdLst/>
            <a:ahLst/>
            <a:cxnLst/>
            <a:rect r="r" b="b" t="t" l="l"/>
            <a:pathLst>
              <a:path h="402921" w="390330">
                <a:moveTo>
                  <a:pt x="0" y="0"/>
                </a:moveTo>
                <a:lnTo>
                  <a:pt x="390329" y="0"/>
                </a:lnTo>
                <a:lnTo>
                  <a:pt x="390329" y="402921"/>
                </a:lnTo>
                <a:lnTo>
                  <a:pt x="0" y="402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126142" y="6513860"/>
            <a:ext cx="437867" cy="460307"/>
          </a:xfrm>
          <a:custGeom>
            <a:avLst/>
            <a:gdLst/>
            <a:ahLst/>
            <a:cxnLst/>
            <a:rect r="r" b="b" t="t" l="l"/>
            <a:pathLst>
              <a:path h="460307" w="437867">
                <a:moveTo>
                  <a:pt x="0" y="0"/>
                </a:moveTo>
                <a:lnTo>
                  <a:pt x="437867" y="0"/>
                </a:lnTo>
                <a:lnTo>
                  <a:pt x="437867" y="460307"/>
                </a:lnTo>
                <a:lnTo>
                  <a:pt x="0" y="460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871646" y="2369575"/>
            <a:ext cx="8120858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-329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Tehnologie și inovație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71646" y="3561022"/>
            <a:ext cx="8295033" cy="2174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La Transilvania Broker de Asigurare, tehnologia joacă un rol central în modul în care intermediem și livrăm servicii de asigurare.</a:t>
            </a:r>
          </a:p>
          <a:p>
            <a:pPr algn="l">
              <a:lnSpc>
                <a:spcPts val="3520"/>
              </a:lnSpc>
            </a:pPr>
          </a:p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Investim constant în </a:t>
            </a:r>
            <a:r>
              <a:rPr lang="en-US" sz="2200" b="true">
                <a:solidFill>
                  <a:srgbClr val="444444"/>
                </a:solidFill>
                <a:latin typeface="Roboto 2 Bold"/>
                <a:ea typeface="Roboto 2 Bold"/>
                <a:cs typeface="Roboto 2 Bold"/>
                <a:sym typeface="Roboto 2 Bold"/>
              </a:rPr>
              <a:t>digitalizare</a:t>
            </a:r>
            <a:r>
              <a:rPr lang="en-US" sz="22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 pentru a oferi clienților și colaboratorilor noștri procese rapide, sigure și transparente.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09598" y="8158072"/>
            <a:ext cx="2413713" cy="70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18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emiterea rapidă și sigură a polițelor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812306" y="8158072"/>
            <a:ext cx="2413713" cy="70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18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automatizare și securitate cibernetică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09598" y="7250854"/>
            <a:ext cx="2413713" cy="711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Platforme digitale proprii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812306" y="7250854"/>
            <a:ext cx="2413713" cy="711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Investiții continue în IT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115013" y="7885850"/>
            <a:ext cx="2413713" cy="1070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1800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peste 1.700 de colaboratori conectați prin sisteme integrate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115013" y="7250854"/>
            <a:ext cx="2413713" cy="358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Roboto 2 Bold"/>
                <a:ea typeface="Roboto 2 Bold"/>
                <a:cs typeface="Roboto 2 Bold"/>
                <a:sym typeface="Roboto 2 Bold"/>
              </a:rPr>
              <a:t>Rețea digitalizată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7197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Pentru mai multe detalii, accesați site-ul nostru web: </a:t>
            </a:r>
            <a:r>
              <a:rPr lang="en-US" sz="1499" u="sng">
                <a:solidFill>
                  <a:srgbClr val="9EAB05"/>
                </a:solidFill>
                <a:latin typeface="Roboto 2"/>
                <a:ea typeface="Roboto 2"/>
                <a:cs typeface="Roboto 2"/>
                <a:sym typeface="Roboto 2"/>
              </a:rPr>
              <a:t>www.transilvaniabroker.ro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75680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Acasă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02489" y="981075"/>
            <a:ext cx="116986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Despre noi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833987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Servicii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6275244" y="981075"/>
            <a:ext cx="98405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B2B"/>
                </a:solidFill>
                <a:latin typeface="Roboto 2"/>
                <a:ea typeface="Roboto 2"/>
                <a:cs typeface="Roboto 2"/>
                <a:sym typeface="Roboto 2"/>
              </a:rPr>
              <a:t>Parteneri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95545" y="9568105"/>
            <a:ext cx="1306375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499">
                <a:solidFill>
                  <a:srgbClr val="444444"/>
                </a:solidFill>
                <a:latin typeface="Roboto 2"/>
                <a:ea typeface="Roboto 2"/>
                <a:cs typeface="Roboto 2"/>
                <a:sym typeface="Roboto 2"/>
              </a:rPr>
              <a:t>Pag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DAGylI7FdVs</dc:identifier>
  <dcterms:modified xsi:type="dcterms:W3CDTF">2011-08-01T06:04:30Z</dcterms:modified>
  <cp:revision>1</cp:revision>
  <dc:title>Prezentarea companiei 2025</dc:title>
</cp:coreProperties>
</file>